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6" r:id="rId2"/>
    <p:sldId id="303" r:id="rId3"/>
    <p:sldId id="282" r:id="rId4"/>
    <p:sldId id="284" r:id="rId5"/>
    <p:sldId id="283" r:id="rId6"/>
    <p:sldId id="286" r:id="rId7"/>
    <p:sldId id="281" r:id="rId8"/>
    <p:sldId id="301" r:id="rId9"/>
    <p:sldId id="302" r:id="rId10"/>
    <p:sldId id="291" r:id="rId11"/>
    <p:sldId id="299" r:id="rId12"/>
    <p:sldId id="300" r:id="rId13"/>
    <p:sldId id="292" r:id="rId14"/>
    <p:sldId id="293" r:id="rId15"/>
    <p:sldId id="294" r:id="rId16"/>
    <p:sldId id="295" r:id="rId17"/>
    <p:sldId id="288" r:id="rId18"/>
    <p:sldId id="296" r:id="rId19"/>
    <p:sldId id="306" r:id="rId20"/>
    <p:sldId id="305" r:id="rId21"/>
    <p:sldId id="29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71B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65" autoAdjust="0"/>
  </p:normalViewPr>
  <p:slideViewPr>
    <p:cSldViewPr snapToGrid="0">
      <p:cViewPr varScale="1">
        <p:scale>
          <a:sx n="108" d="100"/>
          <a:sy n="108" d="100"/>
        </p:scale>
        <p:origin x="7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3T17:45:43.8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E77AB-7730-4B71-9151-2B60E90EBBE3}" type="datetimeFigureOut">
              <a:rPr lang="en-US" smtClean="0"/>
              <a:t>6/23/2023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F10149-9437-4E4B-9E9F-9126BE332B1D}" type="slidenum">
              <a:rPr lang="en-US" smtClean="0"/>
              <a:t>‹#›</a:t>
            </a:fld>
            <a:endParaRPr lang="en-US"/>
          </a:p>
        </p:txBody>
      </p:sp>
    </p:spTree>
    <p:extLst>
      <p:ext uri="{BB962C8B-B14F-4D97-AF65-F5344CB8AC3E}">
        <p14:creationId xmlns:p14="http://schemas.microsoft.com/office/powerpoint/2010/main" val="110029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highlight>
                  <a:srgbClr val="FFFF00"/>
                </a:highlight>
                <a:latin typeface="+mn-lt"/>
              </a:rPr>
              <a:t>CUPA-HR offers hundreds of resources that support higher ed HR professionals in their everyday role. In this presentation, we’ll highlight a few of these key resources and show you where to find them. </a:t>
            </a:r>
          </a:p>
          <a:p>
            <a:endParaRPr lang="en-US" b="0" i="0" dirty="0">
              <a:solidFill>
                <a:srgbClr val="767676"/>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Let’s start with a quick tour of the CUPA-HR website.</a:t>
            </a:r>
          </a:p>
          <a:p>
            <a:endParaRPr lang="en-US" dirty="0"/>
          </a:p>
        </p:txBody>
      </p:sp>
      <p:sp>
        <p:nvSpPr>
          <p:cNvPr id="4" name="Slide Number Placeholder 3"/>
          <p:cNvSpPr>
            <a:spLocks noGrp="1"/>
          </p:cNvSpPr>
          <p:nvPr>
            <p:ph type="sldNum" sz="quarter" idx="5"/>
          </p:nvPr>
        </p:nvSpPr>
        <p:spPr/>
        <p:txBody>
          <a:bodyPr/>
          <a:lstStyle/>
          <a:p>
            <a:fld id="{4FF10149-9437-4E4B-9E9F-9126BE332B1D}" type="slidenum">
              <a:rPr lang="en-US" smtClean="0"/>
              <a:t>1</a:t>
            </a:fld>
            <a:endParaRPr lang="en-US"/>
          </a:p>
        </p:txBody>
      </p:sp>
    </p:spTree>
    <p:extLst>
      <p:ext uri="{BB962C8B-B14F-4D97-AF65-F5344CB8AC3E}">
        <p14:creationId xmlns:p14="http://schemas.microsoft.com/office/powerpoint/2010/main" val="384565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10149-9437-4E4B-9E9F-9126BE332B1D}" type="slidenum">
              <a:rPr lang="en-US" smtClean="0"/>
              <a:t>2</a:t>
            </a:fld>
            <a:endParaRPr lang="en-US"/>
          </a:p>
        </p:txBody>
      </p:sp>
    </p:spTree>
    <p:extLst>
      <p:ext uri="{BB962C8B-B14F-4D97-AF65-F5344CB8AC3E}">
        <p14:creationId xmlns:p14="http://schemas.microsoft.com/office/powerpoint/2010/main" val="2280573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10149-9437-4E4B-9E9F-9126BE332B1D}" type="slidenum">
              <a:rPr lang="en-US" smtClean="0"/>
              <a:t>3</a:t>
            </a:fld>
            <a:endParaRPr lang="en-US"/>
          </a:p>
        </p:txBody>
      </p:sp>
    </p:spTree>
    <p:extLst>
      <p:ext uri="{BB962C8B-B14F-4D97-AF65-F5344CB8AC3E}">
        <p14:creationId xmlns:p14="http://schemas.microsoft.com/office/powerpoint/2010/main" val="2157150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10149-9437-4E4B-9E9F-9126BE332B1D}" type="slidenum">
              <a:rPr lang="en-US" smtClean="0"/>
              <a:t>4</a:t>
            </a:fld>
            <a:endParaRPr lang="en-US"/>
          </a:p>
        </p:txBody>
      </p:sp>
    </p:spTree>
    <p:extLst>
      <p:ext uri="{BB962C8B-B14F-4D97-AF65-F5344CB8AC3E}">
        <p14:creationId xmlns:p14="http://schemas.microsoft.com/office/powerpoint/2010/main" val="2534632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10149-9437-4E4B-9E9F-9126BE332B1D}" type="slidenum">
              <a:rPr lang="en-US" smtClean="0"/>
              <a:t>5</a:t>
            </a:fld>
            <a:endParaRPr lang="en-US"/>
          </a:p>
        </p:txBody>
      </p:sp>
    </p:spTree>
    <p:extLst>
      <p:ext uri="{BB962C8B-B14F-4D97-AF65-F5344CB8AC3E}">
        <p14:creationId xmlns:p14="http://schemas.microsoft.com/office/powerpoint/2010/main" val="2902919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rPr>
              <a:t>Now let’s dive a little deeper and highlight some specific resources of interest. </a:t>
            </a:r>
            <a:endParaRPr lang="en-US" dirty="0"/>
          </a:p>
          <a:p>
            <a:endParaRPr lang="en-US" dirty="0"/>
          </a:p>
        </p:txBody>
      </p:sp>
      <p:sp>
        <p:nvSpPr>
          <p:cNvPr id="4" name="Slide Number Placeholder 3"/>
          <p:cNvSpPr>
            <a:spLocks noGrp="1"/>
          </p:cNvSpPr>
          <p:nvPr>
            <p:ph type="sldNum" sz="quarter" idx="5"/>
          </p:nvPr>
        </p:nvSpPr>
        <p:spPr/>
        <p:txBody>
          <a:bodyPr/>
          <a:lstStyle/>
          <a:p>
            <a:fld id="{4FF10149-9437-4E4B-9E9F-9126BE332B1D}" type="slidenum">
              <a:rPr lang="en-US" smtClean="0"/>
              <a:t>7</a:t>
            </a:fld>
            <a:endParaRPr lang="en-US"/>
          </a:p>
        </p:txBody>
      </p:sp>
    </p:spTree>
    <p:extLst>
      <p:ext uri="{BB962C8B-B14F-4D97-AF65-F5344CB8AC3E}">
        <p14:creationId xmlns:p14="http://schemas.microsoft.com/office/powerpoint/2010/main" val="2910000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10149-9437-4E4B-9E9F-9126BE332B1D}" type="slidenum">
              <a:rPr lang="en-US" smtClean="0"/>
              <a:t>12</a:t>
            </a:fld>
            <a:endParaRPr lang="en-US"/>
          </a:p>
        </p:txBody>
      </p:sp>
    </p:spTree>
    <p:extLst>
      <p:ext uri="{BB962C8B-B14F-4D97-AF65-F5344CB8AC3E}">
        <p14:creationId xmlns:p14="http://schemas.microsoft.com/office/powerpoint/2010/main" val="3078958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7BE7-AC0F-41DB-8E05-86DF6C97A0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D4BE81-3615-432A-A79C-A65A2DD3F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322DCC-93B4-44B5-90F3-D1DD3A0B342F}"/>
              </a:ext>
            </a:extLst>
          </p:cNvPr>
          <p:cNvSpPr>
            <a:spLocks noGrp="1"/>
          </p:cNvSpPr>
          <p:nvPr>
            <p:ph type="dt" sz="half" idx="10"/>
          </p:nvPr>
        </p:nvSpPr>
        <p:spPr/>
        <p:txBody>
          <a:bodyPr/>
          <a:lstStyle/>
          <a:p>
            <a:fld id="{E5B19089-A8D4-4E2C-B326-6B36BD3FD535}" type="datetimeFigureOut">
              <a:rPr lang="en-US" smtClean="0"/>
              <a:t>6/23/2023</a:t>
            </a:fld>
            <a:endParaRPr lang="en-US"/>
          </a:p>
        </p:txBody>
      </p:sp>
      <p:sp>
        <p:nvSpPr>
          <p:cNvPr id="5" name="Footer Placeholder 4">
            <a:extLst>
              <a:ext uri="{FF2B5EF4-FFF2-40B4-BE49-F238E27FC236}">
                <a16:creationId xmlns:a16="http://schemas.microsoft.com/office/drawing/2014/main" id="{8BBB5835-FA94-439C-BE1D-EDF8E2A5E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A5389D-746C-42D8-AF13-F0E1AD7A70F0}"/>
              </a:ext>
            </a:extLst>
          </p:cNvPr>
          <p:cNvSpPr>
            <a:spLocks noGrp="1"/>
          </p:cNvSpPr>
          <p:nvPr>
            <p:ph type="sldNum" sz="quarter" idx="12"/>
          </p:nvPr>
        </p:nvSpPr>
        <p:spPr/>
        <p:txBody>
          <a:bodyPr/>
          <a:lstStyle/>
          <a:p>
            <a:fld id="{281AA967-2203-4C99-AFC5-85BA34F30519}" type="slidenum">
              <a:rPr lang="en-US" smtClean="0"/>
              <a:t>‹#›</a:t>
            </a:fld>
            <a:endParaRPr lang="en-US"/>
          </a:p>
        </p:txBody>
      </p:sp>
    </p:spTree>
    <p:extLst>
      <p:ext uri="{BB962C8B-B14F-4D97-AF65-F5344CB8AC3E}">
        <p14:creationId xmlns:p14="http://schemas.microsoft.com/office/powerpoint/2010/main" val="369397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A2340-1999-4C90-8082-FD5389BEDE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BE7ACE-DF97-4537-B310-D58AA6652D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CBF0C-200A-4241-881F-C80D899B7B45}"/>
              </a:ext>
            </a:extLst>
          </p:cNvPr>
          <p:cNvSpPr>
            <a:spLocks noGrp="1"/>
          </p:cNvSpPr>
          <p:nvPr>
            <p:ph type="dt" sz="half" idx="10"/>
          </p:nvPr>
        </p:nvSpPr>
        <p:spPr/>
        <p:txBody>
          <a:bodyPr/>
          <a:lstStyle/>
          <a:p>
            <a:fld id="{E5B19089-A8D4-4E2C-B326-6B36BD3FD535}" type="datetimeFigureOut">
              <a:rPr lang="en-US" smtClean="0"/>
              <a:t>6/23/2023</a:t>
            </a:fld>
            <a:endParaRPr lang="en-US"/>
          </a:p>
        </p:txBody>
      </p:sp>
      <p:sp>
        <p:nvSpPr>
          <p:cNvPr id="5" name="Footer Placeholder 4">
            <a:extLst>
              <a:ext uri="{FF2B5EF4-FFF2-40B4-BE49-F238E27FC236}">
                <a16:creationId xmlns:a16="http://schemas.microsoft.com/office/drawing/2014/main" id="{513991DA-BA70-45A5-9C4B-A39CF3165A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FF572-4355-487C-9406-F613EC85BEF0}"/>
              </a:ext>
            </a:extLst>
          </p:cNvPr>
          <p:cNvSpPr>
            <a:spLocks noGrp="1"/>
          </p:cNvSpPr>
          <p:nvPr>
            <p:ph type="sldNum" sz="quarter" idx="12"/>
          </p:nvPr>
        </p:nvSpPr>
        <p:spPr/>
        <p:txBody>
          <a:bodyPr/>
          <a:lstStyle/>
          <a:p>
            <a:fld id="{281AA967-2203-4C99-AFC5-85BA34F30519}" type="slidenum">
              <a:rPr lang="en-US" smtClean="0"/>
              <a:t>‹#›</a:t>
            </a:fld>
            <a:endParaRPr lang="en-US"/>
          </a:p>
        </p:txBody>
      </p:sp>
    </p:spTree>
    <p:extLst>
      <p:ext uri="{BB962C8B-B14F-4D97-AF65-F5344CB8AC3E}">
        <p14:creationId xmlns:p14="http://schemas.microsoft.com/office/powerpoint/2010/main" val="567542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D8187A-B6AF-4359-9CAC-0C0ED42CD9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5DE2AF-AF45-404D-BC01-3AE291DDFB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A3DFB4-3E9B-4E15-AA1B-BB54A19F0281}"/>
              </a:ext>
            </a:extLst>
          </p:cNvPr>
          <p:cNvSpPr>
            <a:spLocks noGrp="1"/>
          </p:cNvSpPr>
          <p:nvPr>
            <p:ph type="dt" sz="half" idx="10"/>
          </p:nvPr>
        </p:nvSpPr>
        <p:spPr/>
        <p:txBody>
          <a:bodyPr/>
          <a:lstStyle/>
          <a:p>
            <a:fld id="{E5B19089-A8D4-4E2C-B326-6B36BD3FD535}" type="datetimeFigureOut">
              <a:rPr lang="en-US" smtClean="0"/>
              <a:t>6/23/2023</a:t>
            </a:fld>
            <a:endParaRPr lang="en-US"/>
          </a:p>
        </p:txBody>
      </p:sp>
      <p:sp>
        <p:nvSpPr>
          <p:cNvPr id="5" name="Footer Placeholder 4">
            <a:extLst>
              <a:ext uri="{FF2B5EF4-FFF2-40B4-BE49-F238E27FC236}">
                <a16:creationId xmlns:a16="http://schemas.microsoft.com/office/drawing/2014/main" id="{720FE16F-41F0-4F0F-9BD1-82432FA75F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DC6D1-313B-4F0E-B65F-98B98A18BB01}"/>
              </a:ext>
            </a:extLst>
          </p:cNvPr>
          <p:cNvSpPr>
            <a:spLocks noGrp="1"/>
          </p:cNvSpPr>
          <p:nvPr>
            <p:ph type="sldNum" sz="quarter" idx="12"/>
          </p:nvPr>
        </p:nvSpPr>
        <p:spPr/>
        <p:txBody>
          <a:bodyPr/>
          <a:lstStyle/>
          <a:p>
            <a:fld id="{281AA967-2203-4C99-AFC5-85BA34F30519}" type="slidenum">
              <a:rPr lang="en-US" smtClean="0"/>
              <a:t>‹#›</a:t>
            </a:fld>
            <a:endParaRPr lang="en-US"/>
          </a:p>
        </p:txBody>
      </p:sp>
    </p:spTree>
    <p:extLst>
      <p:ext uri="{BB962C8B-B14F-4D97-AF65-F5344CB8AC3E}">
        <p14:creationId xmlns:p14="http://schemas.microsoft.com/office/powerpoint/2010/main" val="228173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A5CF9-14DD-4B44-B089-BBCA911732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84785A-D1BD-40D2-89A8-C354E6D25B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06BDF-A3AA-4981-928A-03AE89DCC908}"/>
              </a:ext>
            </a:extLst>
          </p:cNvPr>
          <p:cNvSpPr>
            <a:spLocks noGrp="1"/>
          </p:cNvSpPr>
          <p:nvPr>
            <p:ph type="dt" sz="half" idx="10"/>
          </p:nvPr>
        </p:nvSpPr>
        <p:spPr/>
        <p:txBody>
          <a:bodyPr/>
          <a:lstStyle/>
          <a:p>
            <a:fld id="{E5B19089-A8D4-4E2C-B326-6B36BD3FD535}" type="datetimeFigureOut">
              <a:rPr lang="en-US" smtClean="0"/>
              <a:t>6/23/2023</a:t>
            </a:fld>
            <a:endParaRPr lang="en-US"/>
          </a:p>
        </p:txBody>
      </p:sp>
      <p:sp>
        <p:nvSpPr>
          <p:cNvPr id="5" name="Footer Placeholder 4">
            <a:extLst>
              <a:ext uri="{FF2B5EF4-FFF2-40B4-BE49-F238E27FC236}">
                <a16:creationId xmlns:a16="http://schemas.microsoft.com/office/drawing/2014/main" id="{2BFAA389-62D6-4D04-972E-8F4ED452F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C69BE-AB4A-4F0F-8EEF-29C47CA28F7E}"/>
              </a:ext>
            </a:extLst>
          </p:cNvPr>
          <p:cNvSpPr>
            <a:spLocks noGrp="1"/>
          </p:cNvSpPr>
          <p:nvPr>
            <p:ph type="sldNum" sz="quarter" idx="12"/>
          </p:nvPr>
        </p:nvSpPr>
        <p:spPr/>
        <p:txBody>
          <a:bodyPr/>
          <a:lstStyle/>
          <a:p>
            <a:fld id="{281AA967-2203-4C99-AFC5-85BA34F30519}" type="slidenum">
              <a:rPr lang="en-US" smtClean="0"/>
              <a:t>‹#›</a:t>
            </a:fld>
            <a:endParaRPr lang="en-US"/>
          </a:p>
        </p:txBody>
      </p:sp>
    </p:spTree>
    <p:extLst>
      <p:ext uri="{BB962C8B-B14F-4D97-AF65-F5344CB8AC3E}">
        <p14:creationId xmlns:p14="http://schemas.microsoft.com/office/powerpoint/2010/main" val="74911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AC2F-14B9-48B5-8C70-E2DEE83FF5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5B0DFB-0B64-4191-9DB6-ADDFC5A6DE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0002D6-01BB-48BF-92D9-BAE49D6F9831}"/>
              </a:ext>
            </a:extLst>
          </p:cNvPr>
          <p:cNvSpPr>
            <a:spLocks noGrp="1"/>
          </p:cNvSpPr>
          <p:nvPr>
            <p:ph type="dt" sz="half" idx="10"/>
          </p:nvPr>
        </p:nvSpPr>
        <p:spPr/>
        <p:txBody>
          <a:bodyPr/>
          <a:lstStyle/>
          <a:p>
            <a:fld id="{E5B19089-A8D4-4E2C-B326-6B36BD3FD535}" type="datetimeFigureOut">
              <a:rPr lang="en-US" smtClean="0"/>
              <a:t>6/23/2023</a:t>
            </a:fld>
            <a:endParaRPr lang="en-US"/>
          </a:p>
        </p:txBody>
      </p:sp>
      <p:sp>
        <p:nvSpPr>
          <p:cNvPr id="5" name="Footer Placeholder 4">
            <a:extLst>
              <a:ext uri="{FF2B5EF4-FFF2-40B4-BE49-F238E27FC236}">
                <a16:creationId xmlns:a16="http://schemas.microsoft.com/office/drawing/2014/main" id="{B5B768AC-A4B8-4D2C-94AF-4051EC255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6A4AC-D54F-4286-A433-660D55A52E07}"/>
              </a:ext>
            </a:extLst>
          </p:cNvPr>
          <p:cNvSpPr>
            <a:spLocks noGrp="1"/>
          </p:cNvSpPr>
          <p:nvPr>
            <p:ph type="sldNum" sz="quarter" idx="12"/>
          </p:nvPr>
        </p:nvSpPr>
        <p:spPr/>
        <p:txBody>
          <a:bodyPr/>
          <a:lstStyle/>
          <a:p>
            <a:fld id="{281AA967-2203-4C99-AFC5-85BA34F30519}" type="slidenum">
              <a:rPr lang="en-US" smtClean="0"/>
              <a:t>‹#›</a:t>
            </a:fld>
            <a:endParaRPr lang="en-US"/>
          </a:p>
        </p:txBody>
      </p:sp>
    </p:spTree>
    <p:extLst>
      <p:ext uri="{BB962C8B-B14F-4D97-AF65-F5344CB8AC3E}">
        <p14:creationId xmlns:p14="http://schemas.microsoft.com/office/powerpoint/2010/main" val="100711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8FFC-A967-418A-9EC7-B445E36E63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5F572B-17E0-446E-BCD9-E2EC2C3F32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0B79E8-CB67-4FEF-BBD4-CDFD18A490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B448D3-9768-4A4F-8737-456543487E9A}"/>
              </a:ext>
            </a:extLst>
          </p:cNvPr>
          <p:cNvSpPr>
            <a:spLocks noGrp="1"/>
          </p:cNvSpPr>
          <p:nvPr>
            <p:ph type="dt" sz="half" idx="10"/>
          </p:nvPr>
        </p:nvSpPr>
        <p:spPr/>
        <p:txBody>
          <a:bodyPr/>
          <a:lstStyle/>
          <a:p>
            <a:fld id="{E5B19089-A8D4-4E2C-B326-6B36BD3FD535}" type="datetimeFigureOut">
              <a:rPr lang="en-US" smtClean="0"/>
              <a:t>6/23/2023</a:t>
            </a:fld>
            <a:endParaRPr lang="en-US"/>
          </a:p>
        </p:txBody>
      </p:sp>
      <p:sp>
        <p:nvSpPr>
          <p:cNvPr id="6" name="Footer Placeholder 5">
            <a:extLst>
              <a:ext uri="{FF2B5EF4-FFF2-40B4-BE49-F238E27FC236}">
                <a16:creationId xmlns:a16="http://schemas.microsoft.com/office/drawing/2014/main" id="{1C8D0731-AA55-4CCF-B7C7-2D9167AA06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BB25E-DF35-469C-8298-B25CE3151472}"/>
              </a:ext>
            </a:extLst>
          </p:cNvPr>
          <p:cNvSpPr>
            <a:spLocks noGrp="1"/>
          </p:cNvSpPr>
          <p:nvPr>
            <p:ph type="sldNum" sz="quarter" idx="12"/>
          </p:nvPr>
        </p:nvSpPr>
        <p:spPr/>
        <p:txBody>
          <a:bodyPr/>
          <a:lstStyle/>
          <a:p>
            <a:fld id="{281AA967-2203-4C99-AFC5-85BA34F30519}" type="slidenum">
              <a:rPr lang="en-US" smtClean="0"/>
              <a:t>‹#›</a:t>
            </a:fld>
            <a:endParaRPr lang="en-US"/>
          </a:p>
        </p:txBody>
      </p:sp>
    </p:spTree>
    <p:extLst>
      <p:ext uri="{BB962C8B-B14F-4D97-AF65-F5344CB8AC3E}">
        <p14:creationId xmlns:p14="http://schemas.microsoft.com/office/powerpoint/2010/main" val="358261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220C-FCAD-4902-B263-7FB58C47FD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5510FC-E8FA-4960-9AF7-C4A4618F58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CAE327-850F-49F2-8838-EDC7A43832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31C0F8-CBD0-4080-8BD3-DBBCBCFE88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8D4CFF-019E-4947-8484-8A0307199B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6B2FB6-05E5-4F5D-8EAB-1E7655E0DE36}"/>
              </a:ext>
            </a:extLst>
          </p:cNvPr>
          <p:cNvSpPr>
            <a:spLocks noGrp="1"/>
          </p:cNvSpPr>
          <p:nvPr>
            <p:ph type="dt" sz="half" idx="10"/>
          </p:nvPr>
        </p:nvSpPr>
        <p:spPr/>
        <p:txBody>
          <a:bodyPr/>
          <a:lstStyle/>
          <a:p>
            <a:fld id="{E5B19089-A8D4-4E2C-B326-6B36BD3FD535}" type="datetimeFigureOut">
              <a:rPr lang="en-US" smtClean="0"/>
              <a:t>6/23/2023</a:t>
            </a:fld>
            <a:endParaRPr lang="en-US"/>
          </a:p>
        </p:txBody>
      </p:sp>
      <p:sp>
        <p:nvSpPr>
          <p:cNvPr id="8" name="Footer Placeholder 7">
            <a:extLst>
              <a:ext uri="{FF2B5EF4-FFF2-40B4-BE49-F238E27FC236}">
                <a16:creationId xmlns:a16="http://schemas.microsoft.com/office/drawing/2014/main" id="{C1FFCF4B-8E07-4172-B0B4-0C54F57F0B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A31A8B-D927-4E64-9EEE-D444B756C100}"/>
              </a:ext>
            </a:extLst>
          </p:cNvPr>
          <p:cNvSpPr>
            <a:spLocks noGrp="1"/>
          </p:cNvSpPr>
          <p:nvPr>
            <p:ph type="sldNum" sz="quarter" idx="12"/>
          </p:nvPr>
        </p:nvSpPr>
        <p:spPr/>
        <p:txBody>
          <a:bodyPr/>
          <a:lstStyle/>
          <a:p>
            <a:fld id="{281AA967-2203-4C99-AFC5-85BA34F30519}" type="slidenum">
              <a:rPr lang="en-US" smtClean="0"/>
              <a:t>‹#›</a:t>
            </a:fld>
            <a:endParaRPr lang="en-US"/>
          </a:p>
        </p:txBody>
      </p:sp>
    </p:spTree>
    <p:extLst>
      <p:ext uri="{BB962C8B-B14F-4D97-AF65-F5344CB8AC3E}">
        <p14:creationId xmlns:p14="http://schemas.microsoft.com/office/powerpoint/2010/main" val="181972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91004-066D-420F-B37A-13B1790A5E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039683-1169-42E2-BAEA-6AF93AB6B3BA}"/>
              </a:ext>
            </a:extLst>
          </p:cNvPr>
          <p:cNvSpPr>
            <a:spLocks noGrp="1"/>
          </p:cNvSpPr>
          <p:nvPr>
            <p:ph type="dt" sz="half" idx="10"/>
          </p:nvPr>
        </p:nvSpPr>
        <p:spPr/>
        <p:txBody>
          <a:bodyPr/>
          <a:lstStyle/>
          <a:p>
            <a:fld id="{E5B19089-A8D4-4E2C-B326-6B36BD3FD535}" type="datetimeFigureOut">
              <a:rPr lang="en-US" smtClean="0"/>
              <a:t>6/23/2023</a:t>
            </a:fld>
            <a:endParaRPr lang="en-US"/>
          </a:p>
        </p:txBody>
      </p:sp>
      <p:sp>
        <p:nvSpPr>
          <p:cNvPr id="4" name="Footer Placeholder 3">
            <a:extLst>
              <a:ext uri="{FF2B5EF4-FFF2-40B4-BE49-F238E27FC236}">
                <a16:creationId xmlns:a16="http://schemas.microsoft.com/office/drawing/2014/main" id="{D36E5107-586F-4BA4-AFA8-65FFDB73F9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60E59F-DF3B-4061-9263-25A12AC77030}"/>
              </a:ext>
            </a:extLst>
          </p:cNvPr>
          <p:cNvSpPr>
            <a:spLocks noGrp="1"/>
          </p:cNvSpPr>
          <p:nvPr>
            <p:ph type="sldNum" sz="quarter" idx="12"/>
          </p:nvPr>
        </p:nvSpPr>
        <p:spPr/>
        <p:txBody>
          <a:bodyPr/>
          <a:lstStyle/>
          <a:p>
            <a:fld id="{281AA967-2203-4C99-AFC5-85BA34F30519}" type="slidenum">
              <a:rPr lang="en-US" smtClean="0"/>
              <a:t>‹#›</a:t>
            </a:fld>
            <a:endParaRPr lang="en-US"/>
          </a:p>
        </p:txBody>
      </p:sp>
    </p:spTree>
    <p:extLst>
      <p:ext uri="{BB962C8B-B14F-4D97-AF65-F5344CB8AC3E}">
        <p14:creationId xmlns:p14="http://schemas.microsoft.com/office/powerpoint/2010/main" val="3316937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B5A01A-703F-4F94-8A30-4DB344A3F01F}"/>
              </a:ext>
            </a:extLst>
          </p:cNvPr>
          <p:cNvSpPr>
            <a:spLocks noGrp="1"/>
          </p:cNvSpPr>
          <p:nvPr>
            <p:ph type="dt" sz="half" idx="10"/>
          </p:nvPr>
        </p:nvSpPr>
        <p:spPr/>
        <p:txBody>
          <a:bodyPr/>
          <a:lstStyle/>
          <a:p>
            <a:fld id="{E5B19089-A8D4-4E2C-B326-6B36BD3FD535}" type="datetimeFigureOut">
              <a:rPr lang="en-US" smtClean="0"/>
              <a:t>6/23/2023</a:t>
            </a:fld>
            <a:endParaRPr lang="en-US"/>
          </a:p>
        </p:txBody>
      </p:sp>
      <p:sp>
        <p:nvSpPr>
          <p:cNvPr id="3" name="Footer Placeholder 2">
            <a:extLst>
              <a:ext uri="{FF2B5EF4-FFF2-40B4-BE49-F238E27FC236}">
                <a16:creationId xmlns:a16="http://schemas.microsoft.com/office/drawing/2014/main" id="{64A6A515-2B6A-4E67-9C06-B1453261F2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A40C4C-C884-4C08-86CF-96C4AC46B9DA}"/>
              </a:ext>
            </a:extLst>
          </p:cNvPr>
          <p:cNvSpPr>
            <a:spLocks noGrp="1"/>
          </p:cNvSpPr>
          <p:nvPr>
            <p:ph type="sldNum" sz="quarter" idx="12"/>
          </p:nvPr>
        </p:nvSpPr>
        <p:spPr/>
        <p:txBody>
          <a:bodyPr/>
          <a:lstStyle/>
          <a:p>
            <a:fld id="{281AA967-2203-4C99-AFC5-85BA34F30519}" type="slidenum">
              <a:rPr lang="en-US" smtClean="0"/>
              <a:t>‹#›</a:t>
            </a:fld>
            <a:endParaRPr lang="en-US"/>
          </a:p>
        </p:txBody>
      </p:sp>
    </p:spTree>
    <p:extLst>
      <p:ext uri="{BB962C8B-B14F-4D97-AF65-F5344CB8AC3E}">
        <p14:creationId xmlns:p14="http://schemas.microsoft.com/office/powerpoint/2010/main" val="94909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795AF-8991-4038-B985-BF3BC3C07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59A972-A922-4289-999E-E54ECCC9EF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03CFAF-ACB7-4315-87C0-4774CA8D3C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2F9D53-24BD-4055-87CE-DBA243BD7519}"/>
              </a:ext>
            </a:extLst>
          </p:cNvPr>
          <p:cNvSpPr>
            <a:spLocks noGrp="1"/>
          </p:cNvSpPr>
          <p:nvPr>
            <p:ph type="dt" sz="half" idx="10"/>
          </p:nvPr>
        </p:nvSpPr>
        <p:spPr/>
        <p:txBody>
          <a:bodyPr/>
          <a:lstStyle/>
          <a:p>
            <a:fld id="{E5B19089-A8D4-4E2C-B326-6B36BD3FD535}" type="datetimeFigureOut">
              <a:rPr lang="en-US" smtClean="0"/>
              <a:t>6/23/2023</a:t>
            </a:fld>
            <a:endParaRPr lang="en-US"/>
          </a:p>
        </p:txBody>
      </p:sp>
      <p:sp>
        <p:nvSpPr>
          <p:cNvPr id="6" name="Footer Placeholder 5">
            <a:extLst>
              <a:ext uri="{FF2B5EF4-FFF2-40B4-BE49-F238E27FC236}">
                <a16:creationId xmlns:a16="http://schemas.microsoft.com/office/drawing/2014/main" id="{050E1851-9559-4FC1-8156-CB4F004EE6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5EA5C-1B48-46D9-AE54-9F7881A9E739}"/>
              </a:ext>
            </a:extLst>
          </p:cNvPr>
          <p:cNvSpPr>
            <a:spLocks noGrp="1"/>
          </p:cNvSpPr>
          <p:nvPr>
            <p:ph type="sldNum" sz="quarter" idx="12"/>
          </p:nvPr>
        </p:nvSpPr>
        <p:spPr/>
        <p:txBody>
          <a:bodyPr/>
          <a:lstStyle/>
          <a:p>
            <a:fld id="{281AA967-2203-4C99-AFC5-85BA34F30519}" type="slidenum">
              <a:rPr lang="en-US" smtClean="0"/>
              <a:t>‹#›</a:t>
            </a:fld>
            <a:endParaRPr lang="en-US"/>
          </a:p>
        </p:txBody>
      </p:sp>
    </p:spTree>
    <p:extLst>
      <p:ext uri="{BB962C8B-B14F-4D97-AF65-F5344CB8AC3E}">
        <p14:creationId xmlns:p14="http://schemas.microsoft.com/office/powerpoint/2010/main" val="8949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DEBE3-E17E-4D70-91F4-C46309CF10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71257A-464E-47E6-8357-A98FCEC5C6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2DBAD7-CB4D-42D7-881A-BE2C1F7E9C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22579-F09A-4CA0-9573-FDB37FB87061}"/>
              </a:ext>
            </a:extLst>
          </p:cNvPr>
          <p:cNvSpPr>
            <a:spLocks noGrp="1"/>
          </p:cNvSpPr>
          <p:nvPr>
            <p:ph type="dt" sz="half" idx="10"/>
          </p:nvPr>
        </p:nvSpPr>
        <p:spPr/>
        <p:txBody>
          <a:bodyPr/>
          <a:lstStyle/>
          <a:p>
            <a:fld id="{E5B19089-A8D4-4E2C-B326-6B36BD3FD535}" type="datetimeFigureOut">
              <a:rPr lang="en-US" smtClean="0"/>
              <a:t>6/23/2023</a:t>
            </a:fld>
            <a:endParaRPr lang="en-US"/>
          </a:p>
        </p:txBody>
      </p:sp>
      <p:sp>
        <p:nvSpPr>
          <p:cNvPr id="6" name="Footer Placeholder 5">
            <a:extLst>
              <a:ext uri="{FF2B5EF4-FFF2-40B4-BE49-F238E27FC236}">
                <a16:creationId xmlns:a16="http://schemas.microsoft.com/office/drawing/2014/main" id="{D0311573-918C-451F-9DC0-1949BF4AD4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2557ED-2D03-4155-B408-2ADDDD4855F7}"/>
              </a:ext>
            </a:extLst>
          </p:cNvPr>
          <p:cNvSpPr>
            <a:spLocks noGrp="1"/>
          </p:cNvSpPr>
          <p:nvPr>
            <p:ph type="sldNum" sz="quarter" idx="12"/>
          </p:nvPr>
        </p:nvSpPr>
        <p:spPr/>
        <p:txBody>
          <a:bodyPr/>
          <a:lstStyle/>
          <a:p>
            <a:fld id="{281AA967-2203-4C99-AFC5-85BA34F30519}" type="slidenum">
              <a:rPr lang="en-US" smtClean="0"/>
              <a:t>‹#›</a:t>
            </a:fld>
            <a:endParaRPr lang="en-US"/>
          </a:p>
        </p:txBody>
      </p:sp>
    </p:spTree>
    <p:extLst>
      <p:ext uri="{BB962C8B-B14F-4D97-AF65-F5344CB8AC3E}">
        <p14:creationId xmlns:p14="http://schemas.microsoft.com/office/powerpoint/2010/main" val="167440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D99E9C-319A-4A90-A16A-A36B1982B9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0E7672-5047-45CD-8231-8250390F45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186D1-DF83-4305-9BFF-47C78F9914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19089-A8D4-4E2C-B326-6B36BD3FD535}" type="datetimeFigureOut">
              <a:rPr lang="en-US" smtClean="0"/>
              <a:t>6/23/2023</a:t>
            </a:fld>
            <a:endParaRPr lang="en-US"/>
          </a:p>
        </p:txBody>
      </p:sp>
      <p:sp>
        <p:nvSpPr>
          <p:cNvPr id="5" name="Footer Placeholder 4">
            <a:extLst>
              <a:ext uri="{FF2B5EF4-FFF2-40B4-BE49-F238E27FC236}">
                <a16:creationId xmlns:a16="http://schemas.microsoft.com/office/drawing/2014/main" id="{344D9333-4083-41EE-AAFB-10C93DED1E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B0AF3F-5116-4FA7-BE76-B185F1DEF7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AA967-2203-4C99-AFC5-85BA34F30519}" type="slidenum">
              <a:rPr lang="en-US" smtClean="0"/>
              <a:t>‹#›</a:t>
            </a:fld>
            <a:endParaRPr lang="en-US"/>
          </a:p>
        </p:txBody>
      </p:sp>
    </p:spTree>
    <p:extLst>
      <p:ext uri="{BB962C8B-B14F-4D97-AF65-F5344CB8AC3E}">
        <p14:creationId xmlns:p14="http://schemas.microsoft.com/office/powerpoint/2010/main" val="477090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9.xml"/><Relationship Id="rId3" Type="http://schemas.openxmlformats.org/officeDocument/2006/relationships/slide" Target="slide8.xml"/><Relationship Id="rId7" Type="http://schemas.openxmlformats.org/officeDocument/2006/relationships/slide" Target="slide12.xml"/><Relationship Id="rId12" Type="http://schemas.openxmlformats.org/officeDocument/2006/relationships/slide" Target="slide17.xml"/><Relationship Id="rId2" Type="http://schemas.openxmlformats.org/officeDocument/2006/relationships/notesSlide" Target="../notesSlides/notesSlide6.xml"/><Relationship Id="rId16"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slide" Target="slide16.xml"/><Relationship Id="rId5" Type="http://schemas.openxmlformats.org/officeDocument/2006/relationships/slide" Target="slide10.xml"/><Relationship Id="rId15" Type="http://schemas.openxmlformats.org/officeDocument/2006/relationships/slide" Target="slide18.xml"/><Relationship Id="rId10" Type="http://schemas.openxmlformats.org/officeDocument/2006/relationships/slide" Target="slide15.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0.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452573-CEFD-475B-A760-A743D269DBD5}"/>
              </a:ext>
            </a:extLst>
          </p:cNvPr>
          <p:cNvSpPr txBox="1"/>
          <p:nvPr/>
        </p:nvSpPr>
        <p:spPr>
          <a:xfrm>
            <a:off x="1976340" y="2551837"/>
            <a:ext cx="8239319" cy="1754326"/>
          </a:xfrm>
          <a:prstGeom prst="rect">
            <a:avLst/>
          </a:prstGeom>
          <a:noFill/>
        </p:spPr>
        <p:txBody>
          <a:bodyPr wrap="square" rtlCol="0">
            <a:spAutoFit/>
          </a:bodyPr>
          <a:lstStyle/>
          <a:p>
            <a:pPr algn="ctr"/>
            <a:r>
              <a:rPr lang="en-US" sz="5400" b="1" dirty="0">
                <a:solidFill>
                  <a:schemeClr val="accent1"/>
                </a:solidFill>
              </a:rPr>
              <a:t>CUPA-HR Quick Site Overview &amp; Resource Guide</a:t>
            </a:r>
          </a:p>
        </p:txBody>
      </p:sp>
    </p:spTree>
    <p:extLst>
      <p:ext uri="{BB962C8B-B14F-4D97-AF65-F5344CB8AC3E}">
        <p14:creationId xmlns:p14="http://schemas.microsoft.com/office/powerpoint/2010/main" val="1199685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6A68BC-0574-7227-7FB6-F2F218B9DF06}"/>
              </a:ext>
            </a:extLst>
          </p:cNvPr>
          <p:cNvPicPr>
            <a:picLocks noChangeAspect="1"/>
          </p:cNvPicPr>
          <p:nvPr/>
        </p:nvPicPr>
        <p:blipFill>
          <a:blip r:embed="rId2"/>
          <a:stretch>
            <a:fillRect/>
          </a:stretch>
        </p:blipFill>
        <p:spPr>
          <a:xfrm>
            <a:off x="147342" y="2842089"/>
            <a:ext cx="8741580" cy="2993294"/>
          </a:xfrm>
          <a:prstGeom prst="rect">
            <a:avLst/>
          </a:prstGeom>
        </p:spPr>
      </p:pic>
      <p:sp>
        <p:nvSpPr>
          <p:cNvPr id="2" name="TextBox 1">
            <a:extLst>
              <a:ext uri="{FF2B5EF4-FFF2-40B4-BE49-F238E27FC236}">
                <a16:creationId xmlns:a16="http://schemas.microsoft.com/office/drawing/2014/main" id="{D7BB92BA-C4FF-4632-9F64-26E6661D1B01}"/>
              </a:ext>
            </a:extLst>
          </p:cNvPr>
          <p:cNvSpPr txBox="1"/>
          <p:nvPr/>
        </p:nvSpPr>
        <p:spPr>
          <a:xfrm>
            <a:off x="2193469" y="230119"/>
            <a:ext cx="7805058" cy="646331"/>
          </a:xfrm>
          <a:prstGeom prst="rect">
            <a:avLst/>
          </a:prstGeom>
          <a:noFill/>
        </p:spPr>
        <p:txBody>
          <a:bodyPr wrap="square" rtlCol="0">
            <a:spAutoFit/>
          </a:bodyPr>
          <a:lstStyle/>
          <a:p>
            <a:pPr algn="ctr"/>
            <a:r>
              <a:rPr lang="en-US" sz="3600" b="1" dirty="0">
                <a:solidFill>
                  <a:schemeClr val="accent1"/>
                </a:solidFill>
              </a:rPr>
              <a:t>Connect Forums</a:t>
            </a:r>
          </a:p>
        </p:txBody>
      </p:sp>
      <p:pic>
        <p:nvPicPr>
          <p:cNvPr id="4" name="Picture 3">
            <a:extLst>
              <a:ext uri="{FF2B5EF4-FFF2-40B4-BE49-F238E27FC236}">
                <a16:creationId xmlns:a16="http://schemas.microsoft.com/office/drawing/2014/main" id="{71423783-5525-4126-8388-CC21F41C895B}"/>
              </a:ext>
            </a:extLst>
          </p:cNvPr>
          <p:cNvPicPr>
            <a:picLocks noChangeAspect="1"/>
          </p:cNvPicPr>
          <p:nvPr/>
        </p:nvPicPr>
        <p:blipFill>
          <a:blip r:embed="rId3"/>
          <a:stretch>
            <a:fillRect/>
          </a:stretch>
        </p:blipFill>
        <p:spPr>
          <a:xfrm>
            <a:off x="8973856" y="3666934"/>
            <a:ext cx="3071962" cy="1927505"/>
          </a:xfrm>
          <a:prstGeom prst="rect">
            <a:avLst/>
          </a:prstGeom>
        </p:spPr>
      </p:pic>
      <p:sp>
        <p:nvSpPr>
          <p:cNvPr id="7" name="Oval 6">
            <a:extLst>
              <a:ext uri="{FF2B5EF4-FFF2-40B4-BE49-F238E27FC236}">
                <a16:creationId xmlns:a16="http://schemas.microsoft.com/office/drawing/2014/main" id="{03BB81AC-47A9-445F-95FC-61FC97BDD0B6}"/>
              </a:ext>
            </a:extLst>
          </p:cNvPr>
          <p:cNvSpPr/>
          <p:nvPr/>
        </p:nvSpPr>
        <p:spPr>
          <a:xfrm>
            <a:off x="9898745" y="4767944"/>
            <a:ext cx="1222183" cy="587828"/>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CAB0A3A-601B-4BA3-9A5A-B39839898769}"/>
              </a:ext>
            </a:extLst>
          </p:cNvPr>
          <p:cNvSpPr/>
          <p:nvPr/>
        </p:nvSpPr>
        <p:spPr>
          <a:xfrm>
            <a:off x="3742403" y="4366374"/>
            <a:ext cx="1091682" cy="341569"/>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34044B6-C1AD-4813-A105-50E0AB236387}"/>
              </a:ext>
            </a:extLst>
          </p:cNvPr>
          <p:cNvCxnSpPr>
            <a:cxnSpLocks/>
          </p:cNvCxnSpPr>
          <p:nvPr/>
        </p:nvCxnSpPr>
        <p:spPr>
          <a:xfrm flipH="1">
            <a:off x="4942390" y="3553428"/>
            <a:ext cx="2754775" cy="925975"/>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04F20D-9569-45FF-80D8-8F1605F151FE}"/>
              </a:ext>
            </a:extLst>
          </p:cNvPr>
          <p:cNvSpPr txBox="1"/>
          <p:nvPr/>
        </p:nvSpPr>
        <p:spPr>
          <a:xfrm>
            <a:off x="2489717" y="941678"/>
            <a:ext cx="7212562" cy="1754326"/>
          </a:xfrm>
          <a:prstGeom prst="rect">
            <a:avLst/>
          </a:prstGeom>
          <a:noFill/>
        </p:spPr>
        <p:txBody>
          <a:bodyPr wrap="square">
            <a:spAutoFit/>
          </a:bodyPr>
          <a:lstStyle/>
          <a:p>
            <a:pPr algn="ctr"/>
            <a:r>
              <a:rPr lang="en-US" b="0" i="0" dirty="0">
                <a:effectLst/>
              </a:rPr>
              <a:t>CUPA-HR Connect puts you in touch with an incredible community of higher ed HR pros. Ask questions, share resources and connect with other higher ed HR practitioners and CUPA-HR members from across the country. </a:t>
            </a:r>
          </a:p>
          <a:p>
            <a:pPr algn="ctr"/>
            <a:r>
              <a:rPr lang="en-US" b="1" i="0" dirty="0">
                <a:effectLst/>
              </a:rPr>
              <a:t>Access</a:t>
            </a:r>
            <a:r>
              <a:rPr lang="en-US" i="0" dirty="0">
                <a:effectLst/>
              </a:rPr>
              <a:t> through the </a:t>
            </a:r>
            <a:r>
              <a:rPr lang="en-US" b="1" i="0" dirty="0">
                <a:effectLst/>
              </a:rPr>
              <a:t>Main Menu</a:t>
            </a:r>
            <a:r>
              <a:rPr lang="en-US" i="0" dirty="0">
                <a:effectLst/>
              </a:rPr>
              <a:t> under </a:t>
            </a:r>
            <a:r>
              <a:rPr lang="en-US" b="1" i="0" dirty="0">
                <a:effectLst/>
              </a:rPr>
              <a:t>Membership</a:t>
            </a:r>
            <a:r>
              <a:rPr lang="en-US" i="0" dirty="0">
                <a:effectLst/>
              </a:rPr>
              <a:t>. </a:t>
            </a:r>
          </a:p>
          <a:p>
            <a:pPr algn="ctr"/>
            <a:r>
              <a:rPr lang="en-US" dirty="0"/>
              <a:t>OR</a:t>
            </a:r>
          </a:p>
          <a:p>
            <a:pPr algn="ctr"/>
            <a:r>
              <a:rPr lang="en-US" b="1" dirty="0"/>
              <a:t>Access</a:t>
            </a:r>
            <a:r>
              <a:rPr lang="en-US" dirty="0"/>
              <a:t> by scrolling down on the </a:t>
            </a:r>
            <a:r>
              <a:rPr lang="en-US" b="1" dirty="0"/>
              <a:t>CUPA-HR Homepage</a:t>
            </a:r>
            <a:r>
              <a:rPr lang="en-US" dirty="0"/>
              <a:t>. </a:t>
            </a:r>
            <a:endParaRPr lang="en-US" b="1" dirty="0"/>
          </a:p>
        </p:txBody>
      </p:sp>
      <p:sp>
        <p:nvSpPr>
          <p:cNvPr id="10" name="TextBox 9">
            <a:hlinkClick r:id="rId4" action="ppaction://hlinksldjump"/>
            <a:extLst>
              <a:ext uri="{FF2B5EF4-FFF2-40B4-BE49-F238E27FC236}">
                <a16:creationId xmlns:a16="http://schemas.microsoft.com/office/drawing/2014/main" id="{78906E1C-64A1-40D3-BF7A-D9BDA0F6934F}"/>
              </a:ext>
            </a:extLst>
          </p:cNvPr>
          <p:cNvSpPr txBox="1"/>
          <p:nvPr/>
        </p:nvSpPr>
        <p:spPr>
          <a:xfrm>
            <a:off x="10263674" y="6324208"/>
            <a:ext cx="1576873" cy="369332"/>
          </a:xfrm>
          <a:prstGeom prst="rect">
            <a:avLst/>
          </a:prstGeom>
          <a:noFill/>
        </p:spPr>
        <p:txBody>
          <a:bodyPr wrap="square" rtlCol="0">
            <a:spAutoFit/>
          </a:bodyPr>
          <a:lstStyle/>
          <a:p>
            <a:pPr algn="ctr"/>
            <a:r>
              <a:rPr lang="en-US" dirty="0">
                <a:hlinkClick r:id="rId4" action="ppaction://hlinksldjump"/>
              </a:rPr>
              <a:t>Back to List</a:t>
            </a:r>
            <a:endParaRPr lang="en-US" dirty="0"/>
          </a:p>
        </p:txBody>
      </p:sp>
    </p:spTree>
    <p:extLst>
      <p:ext uri="{BB962C8B-B14F-4D97-AF65-F5344CB8AC3E}">
        <p14:creationId xmlns:p14="http://schemas.microsoft.com/office/powerpoint/2010/main" val="3916195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BB92BA-C4FF-4632-9F64-26E6661D1B01}"/>
              </a:ext>
            </a:extLst>
          </p:cNvPr>
          <p:cNvSpPr txBox="1"/>
          <p:nvPr/>
        </p:nvSpPr>
        <p:spPr>
          <a:xfrm>
            <a:off x="2193469" y="230119"/>
            <a:ext cx="7805058" cy="646331"/>
          </a:xfrm>
          <a:prstGeom prst="rect">
            <a:avLst/>
          </a:prstGeom>
          <a:noFill/>
        </p:spPr>
        <p:txBody>
          <a:bodyPr wrap="square" rtlCol="0">
            <a:spAutoFit/>
          </a:bodyPr>
          <a:lstStyle/>
          <a:p>
            <a:pPr algn="ctr"/>
            <a:r>
              <a:rPr lang="en-US" sz="3600" b="1" dirty="0">
                <a:solidFill>
                  <a:schemeClr val="accent1"/>
                </a:solidFill>
              </a:rPr>
              <a:t>Creating Inclusive Communities</a:t>
            </a:r>
          </a:p>
        </p:txBody>
      </p:sp>
      <p:sp>
        <p:nvSpPr>
          <p:cNvPr id="13" name="TextBox 12">
            <a:extLst>
              <a:ext uri="{FF2B5EF4-FFF2-40B4-BE49-F238E27FC236}">
                <a16:creationId xmlns:a16="http://schemas.microsoft.com/office/drawing/2014/main" id="{9A04F20D-9569-45FF-80D8-8F1605F151FE}"/>
              </a:ext>
            </a:extLst>
          </p:cNvPr>
          <p:cNvSpPr txBox="1"/>
          <p:nvPr/>
        </p:nvSpPr>
        <p:spPr>
          <a:xfrm>
            <a:off x="2003161" y="875822"/>
            <a:ext cx="8185673" cy="1754326"/>
          </a:xfrm>
          <a:prstGeom prst="rect">
            <a:avLst/>
          </a:prstGeom>
          <a:noFill/>
        </p:spPr>
        <p:txBody>
          <a:bodyPr wrap="square">
            <a:spAutoFit/>
          </a:bodyPr>
          <a:lstStyle/>
          <a:p>
            <a:pPr algn="ctr"/>
            <a:r>
              <a:rPr lang="en-US" b="0" i="0" dirty="0">
                <a:effectLst/>
              </a:rPr>
              <a:t>A collection of interviews, photos and videos celebrating some of the unique experiences and perspectives found in the higher ed HR community. The site also includes resources for facilitating discussions on diversity and inclusion. </a:t>
            </a:r>
          </a:p>
          <a:p>
            <a:pPr algn="ctr"/>
            <a:r>
              <a:rPr lang="en-US" b="1" i="0" dirty="0">
                <a:effectLst/>
              </a:rPr>
              <a:t>Access</a:t>
            </a:r>
            <a:r>
              <a:rPr lang="en-US" i="0" dirty="0">
                <a:effectLst/>
              </a:rPr>
              <a:t> through the </a:t>
            </a:r>
            <a:r>
              <a:rPr lang="en-US" i="0" dirty="0">
                <a:effectLst/>
                <a:hlinkClick r:id="rId2" action="ppaction://hlinksldjump"/>
              </a:rPr>
              <a:t>Diversity Resources Page </a:t>
            </a:r>
            <a:r>
              <a:rPr lang="en-US" i="0" dirty="0">
                <a:effectLst/>
              </a:rPr>
              <a:t>under the </a:t>
            </a:r>
            <a:r>
              <a:rPr lang="en-US" b="1" i="0" dirty="0">
                <a:effectLst/>
              </a:rPr>
              <a:t>Involve</a:t>
            </a:r>
            <a:r>
              <a:rPr lang="en-US" b="1" dirty="0"/>
              <a:t> </a:t>
            </a:r>
            <a:r>
              <a:rPr lang="en-US" dirty="0"/>
              <a:t>action</a:t>
            </a:r>
            <a:endParaRPr lang="en-US" i="0" dirty="0">
              <a:effectLst/>
            </a:endParaRPr>
          </a:p>
          <a:p>
            <a:pPr algn="ctr"/>
            <a:r>
              <a:rPr lang="en-US" b="0" dirty="0"/>
              <a:t>OR</a:t>
            </a:r>
          </a:p>
          <a:p>
            <a:pPr algn="ctr"/>
            <a:r>
              <a:rPr lang="en-US" b="1" i="0" dirty="0">
                <a:effectLst/>
              </a:rPr>
              <a:t>Access</a:t>
            </a:r>
            <a:r>
              <a:rPr lang="en-US" i="0" dirty="0">
                <a:effectLst/>
              </a:rPr>
              <a:t> through the Diversity, Equity and Inclusion </a:t>
            </a:r>
            <a:r>
              <a:rPr lang="en-US" i="0" dirty="0">
                <a:effectLst/>
                <a:hlinkClick r:id="rId3" action="ppaction://hlinksldjump"/>
              </a:rPr>
              <a:t>Toolkit</a:t>
            </a:r>
            <a:r>
              <a:rPr lang="en-US" dirty="0"/>
              <a:t> under </a:t>
            </a:r>
            <a:r>
              <a:rPr lang="en-US" b="1" dirty="0"/>
              <a:t>Key Resources</a:t>
            </a:r>
          </a:p>
        </p:txBody>
      </p:sp>
      <p:sp>
        <p:nvSpPr>
          <p:cNvPr id="10" name="TextBox 9">
            <a:hlinkClick r:id="rId4" action="ppaction://hlinksldjump"/>
            <a:extLst>
              <a:ext uri="{FF2B5EF4-FFF2-40B4-BE49-F238E27FC236}">
                <a16:creationId xmlns:a16="http://schemas.microsoft.com/office/drawing/2014/main" id="{78906E1C-64A1-40D3-BF7A-D9BDA0F6934F}"/>
              </a:ext>
            </a:extLst>
          </p:cNvPr>
          <p:cNvSpPr txBox="1"/>
          <p:nvPr/>
        </p:nvSpPr>
        <p:spPr>
          <a:xfrm>
            <a:off x="10263674" y="6324208"/>
            <a:ext cx="1576873" cy="369332"/>
          </a:xfrm>
          <a:prstGeom prst="rect">
            <a:avLst/>
          </a:prstGeom>
          <a:noFill/>
        </p:spPr>
        <p:txBody>
          <a:bodyPr wrap="square" rtlCol="0">
            <a:spAutoFit/>
          </a:bodyPr>
          <a:lstStyle/>
          <a:p>
            <a:pPr algn="ctr"/>
            <a:r>
              <a:rPr lang="en-US" dirty="0">
                <a:hlinkClick r:id="rId4" action="ppaction://hlinksldjump"/>
              </a:rPr>
              <a:t>Back to List</a:t>
            </a:r>
            <a:endParaRPr lang="en-US" dirty="0"/>
          </a:p>
        </p:txBody>
      </p:sp>
      <p:pic>
        <p:nvPicPr>
          <p:cNvPr id="8" name="Picture 7">
            <a:extLst>
              <a:ext uri="{FF2B5EF4-FFF2-40B4-BE49-F238E27FC236}">
                <a16:creationId xmlns:a16="http://schemas.microsoft.com/office/drawing/2014/main" id="{5A999510-9B26-0D05-4705-2A62A3978405}"/>
              </a:ext>
            </a:extLst>
          </p:cNvPr>
          <p:cNvPicPr>
            <a:picLocks noChangeAspect="1"/>
          </p:cNvPicPr>
          <p:nvPr/>
        </p:nvPicPr>
        <p:blipFill>
          <a:blip r:embed="rId5"/>
          <a:stretch>
            <a:fillRect/>
          </a:stretch>
        </p:blipFill>
        <p:spPr>
          <a:xfrm>
            <a:off x="1011294" y="3197985"/>
            <a:ext cx="2182784" cy="2089900"/>
          </a:xfrm>
          <a:prstGeom prst="rect">
            <a:avLst/>
          </a:prstGeom>
        </p:spPr>
      </p:pic>
      <p:pic>
        <p:nvPicPr>
          <p:cNvPr id="4" name="Picture 3">
            <a:extLst>
              <a:ext uri="{FF2B5EF4-FFF2-40B4-BE49-F238E27FC236}">
                <a16:creationId xmlns:a16="http://schemas.microsoft.com/office/drawing/2014/main" id="{3392938D-9630-DF40-9EE2-808DDF438670}"/>
              </a:ext>
            </a:extLst>
          </p:cNvPr>
          <p:cNvPicPr>
            <a:picLocks noChangeAspect="1"/>
          </p:cNvPicPr>
          <p:nvPr/>
        </p:nvPicPr>
        <p:blipFill>
          <a:blip r:embed="rId6"/>
          <a:stretch>
            <a:fillRect/>
          </a:stretch>
        </p:blipFill>
        <p:spPr>
          <a:xfrm>
            <a:off x="3685892" y="3182903"/>
            <a:ext cx="7494814" cy="2089900"/>
          </a:xfrm>
          <a:prstGeom prst="rect">
            <a:avLst/>
          </a:prstGeom>
        </p:spPr>
      </p:pic>
      <p:sp>
        <p:nvSpPr>
          <p:cNvPr id="19" name="Oval 18">
            <a:extLst>
              <a:ext uri="{FF2B5EF4-FFF2-40B4-BE49-F238E27FC236}">
                <a16:creationId xmlns:a16="http://schemas.microsoft.com/office/drawing/2014/main" id="{351665C6-8C20-4E93-A0D9-3016AA7DBCF6}"/>
              </a:ext>
            </a:extLst>
          </p:cNvPr>
          <p:cNvSpPr/>
          <p:nvPr/>
        </p:nvSpPr>
        <p:spPr>
          <a:xfrm>
            <a:off x="3972401" y="3767069"/>
            <a:ext cx="3757833" cy="393539"/>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14E6E4B-0102-4D59-B9AF-E758A1F9DD51}"/>
              </a:ext>
            </a:extLst>
          </p:cNvPr>
          <p:cNvSpPr/>
          <p:nvPr/>
        </p:nvSpPr>
        <p:spPr>
          <a:xfrm>
            <a:off x="10605431" y="3197985"/>
            <a:ext cx="575275" cy="532616"/>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403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A93AEE1-5DDD-6363-8722-3612FF2156B5}"/>
              </a:ext>
            </a:extLst>
          </p:cNvPr>
          <p:cNvPicPr>
            <a:picLocks noChangeAspect="1"/>
          </p:cNvPicPr>
          <p:nvPr/>
        </p:nvPicPr>
        <p:blipFill rotWithShape="1">
          <a:blip r:embed="rId3"/>
          <a:srcRect b="2105"/>
          <a:stretch/>
        </p:blipFill>
        <p:spPr>
          <a:xfrm>
            <a:off x="685798" y="2294257"/>
            <a:ext cx="10820400" cy="3612734"/>
          </a:xfrm>
          <a:prstGeom prst="rect">
            <a:avLst/>
          </a:prstGeom>
        </p:spPr>
      </p:pic>
      <p:sp>
        <p:nvSpPr>
          <p:cNvPr id="2" name="TextBox 1">
            <a:extLst>
              <a:ext uri="{FF2B5EF4-FFF2-40B4-BE49-F238E27FC236}">
                <a16:creationId xmlns:a16="http://schemas.microsoft.com/office/drawing/2014/main" id="{D7BB92BA-C4FF-4632-9F64-26E6661D1B01}"/>
              </a:ext>
            </a:extLst>
          </p:cNvPr>
          <p:cNvSpPr txBox="1"/>
          <p:nvPr/>
        </p:nvSpPr>
        <p:spPr>
          <a:xfrm>
            <a:off x="2193469" y="230119"/>
            <a:ext cx="7805058" cy="646331"/>
          </a:xfrm>
          <a:prstGeom prst="rect">
            <a:avLst/>
          </a:prstGeom>
          <a:noFill/>
        </p:spPr>
        <p:txBody>
          <a:bodyPr wrap="square" rtlCol="0">
            <a:spAutoFit/>
          </a:bodyPr>
          <a:lstStyle/>
          <a:p>
            <a:pPr algn="ctr"/>
            <a:r>
              <a:rPr lang="en-US" sz="3600" b="1" dirty="0">
                <a:solidFill>
                  <a:schemeClr val="accent1"/>
                </a:solidFill>
              </a:rPr>
              <a:t>Diversity Resources Page</a:t>
            </a:r>
          </a:p>
        </p:txBody>
      </p:sp>
      <p:sp>
        <p:nvSpPr>
          <p:cNvPr id="13" name="TextBox 12">
            <a:extLst>
              <a:ext uri="{FF2B5EF4-FFF2-40B4-BE49-F238E27FC236}">
                <a16:creationId xmlns:a16="http://schemas.microsoft.com/office/drawing/2014/main" id="{9A04F20D-9569-45FF-80D8-8F1605F151FE}"/>
              </a:ext>
            </a:extLst>
          </p:cNvPr>
          <p:cNvSpPr txBox="1"/>
          <p:nvPr/>
        </p:nvSpPr>
        <p:spPr>
          <a:xfrm>
            <a:off x="2989683" y="985189"/>
            <a:ext cx="6212630" cy="1200329"/>
          </a:xfrm>
          <a:prstGeom prst="rect">
            <a:avLst/>
          </a:prstGeom>
          <a:noFill/>
        </p:spPr>
        <p:txBody>
          <a:bodyPr wrap="square">
            <a:spAutoFit/>
          </a:bodyPr>
          <a:lstStyle/>
          <a:p>
            <a:pPr algn="ct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Diversity Resources page organizes CUPA-HR’s Diversity resources into four key actions that institutions can take to assess, improve, and sustain their DEI efforts.</a:t>
            </a:r>
            <a:endParaRPr lang="en-US" b="0" i="0" dirty="0">
              <a:effectLst/>
            </a:endParaRPr>
          </a:p>
          <a:p>
            <a:pPr algn="ctr"/>
            <a:r>
              <a:rPr lang="en-US" b="1" dirty="0"/>
              <a:t>Access</a:t>
            </a:r>
            <a:r>
              <a:rPr lang="en-US" dirty="0"/>
              <a:t> from the </a:t>
            </a:r>
            <a:r>
              <a:rPr lang="en-US" b="1" dirty="0"/>
              <a:t>Main Menu</a:t>
            </a:r>
            <a:r>
              <a:rPr lang="en-US" dirty="0"/>
              <a:t> under </a:t>
            </a:r>
            <a:r>
              <a:rPr lang="en-US" b="1" dirty="0"/>
              <a:t>Knowledge Center</a:t>
            </a:r>
            <a:r>
              <a:rPr lang="en-US" dirty="0"/>
              <a:t>.</a:t>
            </a:r>
            <a:endParaRPr lang="en-US" b="1" dirty="0"/>
          </a:p>
        </p:txBody>
      </p:sp>
      <p:sp>
        <p:nvSpPr>
          <p:cNvPr id="10" name="TextBox 9">
            <a:hlinkClick r:id="rId4" action="ppaction://hlinksldjump"/>
            <a:extLst>
              <a:ext uri="{FF2B5EF4-FFF2-40B4-BE49-F238E27FC236}">
                <a16:creationId xmlns:a16="http://schemas.microsoft.com/office/drawing/2014/main" id="{78906E1C-64A1-40D3-BF7A-D9BDA0F6934F}"/>
              </a:ext>
            </a:extLst>
          </p:cNvPr>
          <p:cNvSpPr txBox="1"/>
          <p:nvPr/>
        </p:nvSpPr>
        <p:spPr>
          <a:xfrm>
            <a:off x="10263674" y="6324208"/>
            <a:ext cx="1576873" cy="369332"/>
          </a:xfrm>
          <a:prstGeom prst="rect">
            <a:avLst/>
          </a:prstGeom>
          <a:noFill/>
        </p:spPr>
        <p:txBody>
          <a:bodyPr wrap="square" rtlCol="0">
            <a:spAutoFit/>
          </a:bodyPr>
          <a:lstStyle/>
          <a:p>
            <a:pPr algn="ctr"/>
            <a:r>
              <a:rPr lang="en-US" dirty="0">
                <a:hlinkClick r:id="rId4" action="ppaction://hlinksldjump"/>
              </a:rPr>
              <a:t>Back to List</a:t>
            </a:r>
            <a:endParaRPr lang="en-US" dirty="0"/>
          </a:p>
        </p:txBody>
      </p:sp>
      <p:sp>
        <p:nvSpPr>
          <p:cNvPr id="6" name="Oval 5">
            <a:extLst>
              <a:ext uri="{FF2B5EF4-FFF2-40B4-BE49-F238E27FC236}">
                <a16:creationId xmlns:a16="http://schemas.microsoft.com/office/drawing/2014/main" id="{D5BEA829-7980-4AC0-803A-C1E431775CEB}"/>
              </a:ext>
            </a:extLst>
          </p:cNvPr>
          <p:cNvSpPr/>
          <p:nvPr/>
        </p:nvSpPr>
        <p:spPr>
          <a:xfrm>
            <a:off x="5159828" y="3392623"/>
            <a:ext cx="1449452" cy="3095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1B44FCA-62C0-4CCB-A42C-904993A431E8}"/>
              </a:ext>
            </a:extLst>
          </p:cNvPr>
          <p:cNvCxnSpPr>
            <a:cxnSpLocks/>
          </p:cNvCxnSpPr>
          <p:nvPr/>
        </p:nvCxnSpPr>
        <p:spPr>
          <a:xfrm>
            <a:off x="5862027" y="3015977"/>
            <a:ext cx="0" cy="376646"/>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110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0FBDEC-5D17-8BBB-76C5-C6770A83B877}"/>
              </a:ext>
            </a:extLst>
          </p:cNvPr>
          <p:cNvPicPr>
            <a:picLocks noChangeAspect="1"/>
          </p:cNvPicPr>
          <p:nvPr/>
        </p:nvPicPr>
        <p:blipFill rotWithShape="1">
          <a:blip r:embed="rId2"/>
          <a:srcRect b="2105"/>
          <a:stretch/>
        </p:blipFill>
        <p:spPr>
          <a:xfrm>
            <a:off x="685798" y="2294257"/>
            <a:ext cx="10820400" cy="3612734"/>
          </a:xfrm>
          <a:prstGeom prst="rect">
            <a:avLst/>
          </a:prstGeom>
        </p:spPr>
      </p:pic>
      <p:sp>
        <p:nvSpPr>
          <p:cNvPr id="2" name="TextBox 1">
            <a:extLst>
              <a:ext uri="{FF2B5EF4-FFF2-40B4-BE49-F238E27FC236}">
                <a16:creationId xmlns:a16="http://schemas.microsoft.com/office/drawing/2014/main" id="{CBBDF6DC-5FF7-4DC4-ACEB-7A021045F777}"/>
              </a:ext>
            </a:extLst>
          </p:cNvPr>
          <p:cNvSpPr txBox="1"/>
          <p:nvPr/>
        </p:nvSpPr>
        <p:spPr>
          <a:xfrm>
            <a:off x="2193469" y="230119"/>
            <a:ext cx="7805058" cy="646331"/>
          </a:xfrm>
          <a:prstGeom prst="rect">
            <a:avLst/>
          </a:prstGeom>
          <a:noFill/>
        </p:spPr>
        <p:txBody>
          <a:bodyPr wrap="square" rtlCol="0">
            <a:spAutoFit/>
          </a:bodyPr>
          <a:lstStyle/>
          <a:p>
            <a:pPr algn="ctr"/>
            <a:r>
              <a:rPr lang="en-US" sz="3600" b="1" dirty="0">
                <a:solidFill>
                  <a:schemeClr val="accent1"/>
                </a:solidFill>
              </a:rPr>
              <a:t>Essentials Videos</a:t>
            </a:r>
          </a:p>
        </p:txBody>
      </p:sp>
      <p:sp>
        <p:nvSpPr>
          <p:cNvPr id="3" name="TextBox 2">
            <a:extLst>
              <a:ext uri="{FF2B5EF4-FFF2-40B4-BE49-F238E27FC236}">
                <a16:creationId xmlns:a16="http://schemas.microsoft.com/office/drawing/2014/main" id="{9F8F322A-D973-4BD9-8CEA-99E084B7279A}"/>
              </a:ext>
            </a:extLst>
          </p:cNvPr>
          <p:cNvSpPr txBox="1"/>
          <p:nvPr/>
        </p:nvSpPr>
        <p:spPr>
          <a:xfrm>
            <a:off x="3285344" y="988177"/>
            <a:ext cx="5621307" cy="1200329"/>
          </a:xfrm>
          <a:prstGeom prst="rect">
            <a:avLst/>
          </a:prstGeom>
          <a:noFill/>
        </p:spPr>
        <p:txBody>
          <a:bodyPr wrap="square">
            <a:spAutoFit/>
          </a:bodyPr>
          <a:lstStyle/>
          <a:p>
            <a:pPr algn="ctr"/>
            <a:r>
              <a:rPr lang="en-US" dirty="0"/>
              <a:t>CUPA-HR’s library of microlearning videos. Running at less than 15 minutes each, these videos provide quick introductions or reviews to essential HR and HE topics.</a:t>
            </a:r>
          </a:p>
          <a:p>
            <a:pPr algn="ctr"/>
            <a:r>
              <a:rPr lang="en-US" dirty="0"/>
              <a:t> </a:t>
            </a:r>
            <a:r>
              <a:rPr lang="en-US" b="1" dirty="0"/>
              <a:t>Access</a:t>
            </a:r>
            <a:r>
              <a:rPr lang="en-US" dirty="0"/>
              <a:t> from the </a:t>
            </a:r>
            <a:r>
              <a:rPr lang="en-US" b="1" dirty="0"/>
              <a:t>Main Menu</a:t>
            </a:r>
            <a:r>
              <a:rPr lang="en-US" dirty="0"/>
              <a:t> under </a:t>
            </a:r>
            <a:r>
              <a:rPr lang="en-US" b="1" dirty="0"/>
              <a:t>Knowledge Center</a:t>
            </a:r>
            <a:r>
              <a:rPr lang="en-US" dirty="0"/>
              <a:t>. </a:t>
            </a:r>
          </a:p>
        </p:txBody>
      </p:sp>
      <p:sp>
        <p:nvSpPr>
          <p:cNvPr id="6" name="Oval 5">
            <a:extLst>
              <a:ext uri="{FF2B5EF4-FFF2-40B4-BE49-F238E27FC236}">
                <a16:creationId xmlns:a16="http://schemas.microsoft.com/office/drawing/2014/main" id="{0C89D708-698E-43F5-BFB7-B3771C490F10}"/>
              </a:ext>
            </a:extLst>
          </p:cNvPr>
          <p:cNvSpPr/>
          <p:nvPr/>
        </p:nvSpPr>
        <p:spPr>
          <a:xfrm>
            <a:off x="3037113" y="4213873"/>
            <a:ext cx="1288869" cy="350215"/>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DCCC9534-C6B5-4266-8138-1A27C1C80B6F}"/>
              </a:ext>
            </a:extLst>
          </p:cNvPr>
          <p:cNvCxnSpPr>
            <a:cxnSpLocks/>
          </p:cNvCxnSpPr>
          <p:nvPr/>
        </p:nvCxnSpPr>
        <p:spPr>
          <a:xfrm flipH="1">
            <a:off x="4421529" y="3148314"/>
            <a:ext cx="972274" cy="1076445"/>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hlinkClick r:id="rId3" action="ppaction://hlinksldjump"/>
            <a:extLst>
              <a:ext uri="{FF2B5EF4-FFF2-40B4-BE49-F238E27FC236}">
                <a16:creationId xmlns:a16="http://schemas.microsoft.com/office/drawing/2014/main" id="{12540713-A582-4B02-9826-FCAE12CC25E1}"/>
              </a:ext>
            </a:extLst>
          </p:cNvPr>
          <p:cNvSpPr txBox="1"/>
          <p:nvPr/>
        </p:nvSpPr>
        <p:spPr>
          <a:xfrm>
            <a:off x="10263674" y="6324208"/>
            <a:ext cx="1576873" cy="369332"/>
          </a:xfrm>
          <a:prstGeom prst="rect">
            <a:avLst/>
          </a:prstGeom>
          <a:noFill/>
        </p:spPr>
        <p:txBody>
          <a:bodyPr wrap="square" rtlCol="0">
            <a:spAutoFit/>
          </a:bodyPr>
          <a:lstStyle/>
          <a:p>
            <a:pPr algn="ctr"/>
            <a:r>
              <a:rPr lang="en-US" dirty="0">
                <a:hlinkClick r:id="rId3" action="ppaction://hlinksldjump"/>
              </a:rPr>
              <a:t>Back to List</a:t>
            </a:r>
            <a:endParaRPr lang="en-US" dirty="0"/>
          </a:p>
        </p:txBody>
      </p:sp>
    </p:spTree>
    <p:extLst>
      <p:ext uri="{BB962C8B-B14F-4D97-AF65-F5344CB8AC3E}">
        <p14:creationId xmlns:p14="http://schemas.microsoft.com/office/powerpoint/2010/main" val="1507103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438F2A-DFBA-9C69-C067-C7C0CEA0780E}"/>
              </a:ext>
            </a:extLst>
          </p:cNvPr>
          <p:cNvPicPr>
            <a:picLocks noChangeAspect="1"/>
          </p:cNvPicPr>
          <p:nvPr/>
        </p:nvPicPr>
        <p:blipFill rotWithShape="1">
          <a:blip r:embed="rId2"/>
          <a:srcRect b="2105"/>
          <a:stretch/>
        </p:blipFill>
        <p:spPr>
          <a:xfrm>
            <a:off x="685797" y="2545757"/>
            <a:ext cx="10820400" cy="3612734"/>
          </a:xfrm>
          <a:prstGeom prst="rect">
            <a:avLst/>
          </a:prstGeom>
        </p:spPr>
      </p:pic>
      <p:sp>
        <p:nvSpPr>
          <p:cNvPr id="2" name="TextBox 1">
            <a:extLst>
              <a:ext uri="{FF2B5EF4-FFF2-40B4-BE49-F238E27FC236}">
                <a16:creationId xmlns:a16="http://schemas.microsoft.com/office/drawing/2014/main" id="{57C937B6-0624-4D80-8975-04ADAF354C36}"/>
              </a:ext>
            </a:extLst>
          </p:cNvPr>
          <p:cNvSpPr txBox="1"/>
          <p:nvPr/>
        </p:nvSpPr>
        <p:spPr>
          <a:xfrm>
            <a:off x="2193469" y="230119"/>
            <a:ext cx="7805058" cy="646331"/>
          </a:xfrm>
          <a:prstGeom prst="rect">
            <a:avLst/>
          </a:prstGeom>
          <a:noFill/>
        </p:spPr>
        <p:txBody>
          <a:bodyPr wrap="square" rtlCol="0">
            <a:spAutoFit/>
          </a:bodyPr>
          <a:lstStyle/>
          <a:p>
            <a:pPr algn="ctr"/>
            <a:r>
              <a:rPr lang="en-US" sz="3600" b="1" dirty="0">
                <a:solidFill>
                  <a:schemeClr val="accent1"/>
                </a:solidFill>
              </a:rPr>
              <a:t>Job Description Index</a:t>
            </a:r>
          </a:p>
        </p:txBody>
      </p:sp>
      <p:cxnSp>
        <p:nvCxnSpPr>
          <p:cNvPr id="4" name="Straight Arrow Connector 3">
            <a:extLst>
              <a:ext uri="{FF2B5EF4-FFF2-40B4-BE49-F238E27FC236}">
                <a16:creationId xmlns:a16="http://schemas.microsoft.com/office/drawing/2014/main" id="{FF93BF75-01C0-4F29-B79C-235854CC7393}"/>
              </a:ext>
            </a:extLst>
          </p:cNvPr>
          <p:cNvCxnSpPr>
            <a:cxnSpLocks/>
          </p:cNvCxnSpPr>
          <p:nvPr/>
        </p:nvCxnSpPr>
        <p:spPr>
          <a:xfrm flipH="1">
            <a:off x="2193469" y="3222171"/>
            <a:ext cx="2520045" cy="763723"/>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6B218BAC-A5D6-4568-AA8F-DFA98CC69E03}"/>
              </a:ext>
            </a:extLst>
          </p:cNvPr>
          <p:cNvSpPr/>
          <p:nvPr/>
        </p:nvSpPr>
        <p:spPr>
          <a:xfrm>
            <a:off x="969414" y="3909270"/>
            <a:ext cx="1128599" cy="347051"/>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4A01E8B-A95F-40BF-8231-E035879FB75A}"/>
              </a:ext>
            </a:extLst>
          </p:cNvPr>
          <p:cNvSpPr txBox="1"/>
          <p:nvPr/>
        </p:nvSpPr>
        <p:spPr>
          <a:xfrm>
            <a:off x="2746307" y="972439"/>
            <a:ext cx="6699379" cy="1477328"/>
          </a:xfrm>
          <a:prstGeom prst="rect">
            <a:avLst/>
          </a:prstGeom>
          <a:noFill/>
        </p:spPr>
        <p:txBody>
          <a:bodyPr wrap="square">
            <a:spAutoFit/>
          </a:bodyPr>
          <a:lstStyle/>
          <a:p>
            <a:pPr algn="ctr"/>
            <a:r>
              <a:rPr lang="en-US" b="0" i="0" dirty="0">
                <a:effectLst/>
              </a:rPr>
              <a:t>The CUPA-HR Job Description Index provides access to institutional examples of job descriptions for positions unique to higher education. All positions are accompanied by a ‘crosswalk’ section with reference codes to aid in the completion </a:t>
            </a:r>
            <a:r>
              <a:rPr lang="en-US" dirty="0"/>
              <a:t>of IPEDS and other reporting. </a:t>
            </a:r>
          </a:p>
          <a:p>
            <a:pPr algn="ctr"/>
            <a:r>
              <a:rPr lang="en-US" b="1" dirty="0"/>
              <a:t>Access</a:t>
            </a:r>
            <a:r>
              <a:rPr lang="en-US" dirty="0"/>
              <a:t> through the </a:t>
            </a:r>
            <a:r>
              <a:rPr lang="en-US" b="1" dirty="0"/>
              <a:t>Main Menu</a:t>
            </a:r>
            <a:r>
              <a:rPr lang="en-US" dirty="0"/>
              <a:t> under </a:t>
            </a:r>
            <a:r>
              <a:rPr lang="en-US" b="1" dirty="0"/>
              <a:t>Knowledge Center</a:t>
            </a:r>
            <a:r>
              <a:rPr lang="en-US" dirty="0"/>
              <a:t>.</a:t>
            </a:r>
          </a:p>
        </p:txBody>
      </p:sp>
      <p:sp>
        <p:nvSpPr>
          <p:cNvPr id="7" name="TextBox 6">
            <a:hlinkClick r:id="rId3" action="ppaction://hlinksldjump"/>
            <a:extLst>
              <a:ext uri="{FF2B5EF4-FFF2-40B4-BE49-F238E27FC236}">
                <a16:creationId xmlns:a16="http://schemas.microsoft.com/office/drawing/2014/main" id="{5A1D49A9-7421-401C-983B-746B622E42F8}"/>
              </a:ext>
            </a:extLst>
          </p:cNvPr>
          <p:cNvSpPr txBox="1"/>
          <p:nvPr/>
        </p:nvSpPr>
        <p:spPr>
          <a:xfrm>
            <a:off x="10263674" y="6324208"/>
            <a:ext cx="1576873" cy="369332"/>
          </a:xfrm>
          <a:prstGeom prst="rect">
            <a:avLst/>
          </a:prstGeom>
          <a:noFill/>
        </p:spPr>
        <p:txBody>
          <a:bodyPr wrap="square" rtlCol="0">
            <a:spAutoFit/>
          </a:bodyPr>
          <a:lstStyle/>
          <a:p>
            <a:pPr algn="ctr"/>
            <a:r>
              <a:rPr lang="en-US" dirty="0">
                <a:hlinkClick r:id="rId3" action="ppaction://hlinksldjump"/>
              </a:rPr>
              <a:t>Back to List</a:t>
            </a:r>
            <a:endParaRPr lang="en-US" dirty="0"/>
          </a:p>
        </p:txBody>
      </p:sp>
    </p:spTree>
    <p:extLst>
      <p:ext uri="{BB962C8B-B14F-4D97-AF65-F5344CB8AC3E}">
        <p14:creationId xmlns:p14="http://schemas.microsoft.com/office/powerpoint/2010/main" val="1953275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3CD36C-3EFB-79B0-6A29-668C5F2BD31B}"/>
              </a:ext>
            </a:extLst>
          </p:cNvPr>
          <p:cNvPicPr>
            <a:picLocks noChangeAspect="1"/>
          </p:cNvPicPr>
          <p:nvPr/>
        </p:nvPicPr>
        <p:blipFill rotWithShape="1">
          <a:blip r:embed="rId2"/>
          <a:srcRect b="2105"/>
          <a:stretch/>
        </p:blipFill>
        <p:spPr>
          <a:xfrm>
            <a:off x="795029" y="2437666"/>
            <a:ext cx="10601938" cy="3539794"/>
          </a:xfrm>
          <a:prstGeom prst="rect">
            <a:avLst/>
          </a:prstGeom>
        </p:spPr>
      </p:pic>
      <p:sp>
        <p:nvSpPr>
          <p:cNvPr id="2" name="TextBox 1">
            <a:extLst>
              <a:ext uri="{FF2B5EF4-FFF2-40B4-BE49-F238E27FC236}">
                <a16:creationId xmlns:a16="http://schemas.microsoft.com/office/drawing/2014/main" id="{11E4D158-4B89-41D2-8BB6-034ABDED3E0E}"/>
              </a:ext>
            </a:extLst>
          </p:cNvPr>
          <p:cNvSpPr txBox="1"/>
          <p:nvPr/>
        </p:nvSpPr>
        <p:spPr>
          <a:xfrm>
            <a:off x="2193469" y="230119"/>
            <a:ext cx="7805058" cy="646331"/>
          </a:xfrm>
          <a:prstGeom prst="rect">
            <a:avLst/>
          </a:prstGeom>
          <a:noFill/>
        </p:spPr>
        <p:txBody>
          <a:bodyPr wrap="square" rtlCol="0">
            <a:spAutoFit/>
          </a:bodyPr>
          <a:lstStyle/>
          <a:p>
            <a:pPr algn="ctr"/>
            <a:r>
              <a:rPr lang="en-US" sz="3600" b="1" dirty="0">
                <a:solidFill>
                  <a:schemeClr val="accent1"/>
                </a:solidFill>
              </a:rPr>
              <a:t>Magazine</a:t>
            </a:r>
          </a:p>
        </p:txBody>
      </p:sp>
      <p:cxnSp>
        <p:nvCxnSpPr>
          <p:cNvPr id="4" name="Straight Arrow Connector 3">
            <a:extLst>
              <a:ext uri="{FF2B5EF4-FFF2-40B4-BE49-F238E27FC236}">
                <a16:creationId xmlns:a16="http://schemas.microsoft.com/office/drawing/2014/main" id="{866A8FA1-04AD-409F-A9D7-C4AFA286A806}"/>
              </a:ext>
            </a:extLst>
          </p:cNvPr>
          <p:cNvCxnSpPr>
            <a:cxnSpLocks/>
          </p:cNvCxnSpPr>
          <p:nvPr/>
        </p:nvCxnSpPr>
        <p:spPr>
          <a:xfrm>
            <a:off x="6516547" y="3125165"/>
            <a:ext cx="2677787" cy="537701"/>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5B506E56-BE61-496C-B2D1-89A848D2CCF3}"/>
              </a:ext>
            </a:extLst>
          </p:cNvPr>
          <p:cNvSpPr/>
          <p:nvPr/>
        </p:nvSpPr>
        <p:spPr>
          <a:xfrm>
            <a:off x="9364411" y="3506598"/>
            <a:ext cx="1482554" cy="31253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F2F68E-E1AF-4471-B3B6-8A978A9E7C5B}"/>
              </a:ext>
            </a:extLst>
          </p:cNvPr>
          <p:cNvSpPr txBox="1"/>
          <p:nvPr/>
        </p:nvSpPr>
        <p:spPr>
          <a:xfrm>
            <a:off x="2462695" y="906520"/>
            <a:ext cx="7266606" cy="1477328"/>
          </a:xfrm>
          <a:prstGeom prst="rect">
            <a:avLst/>
          </a:prstGeom>
          <a:noFill/>
        </p:spPr>
        <p:txBody>
          <a:bodyPr wrap="square">
            <a:spAutoFit/>
          </a:bodyPr>
          <a:lstStyle/>
          <a:p>
            <a:pPr algn="ctr"/>
            <a:r>
              <a:rPr lang="en-US" dirty="0"/>
              <a:t>D</a:t>
            </a:r>
            <a:r>
              <a:rPr lang="en-US" b="0" i="0" dirty="0">
                <a:effectLst/>
              </a:rPr>
              <a:t>edicated to all things higher ed workforce-related, </a:t>
            </a:r>
            <a:r>
              <a:rPr lang="en-US" dirty="0"/>
              <a:t>the </a:t>
            </a:r>
            <a:r>
              <a:rPr lang="en-US" i="1" dirty="0"/>
              <a:t>Higher Ed HR Magazine</a:t>
            </a:r>
            <a:r>
              <a:rPr lang="en-US" dirty="0"/>
              <a:t> is</a:t>
            </a:r>
            <a:r>
              <a:rPr lang="en-US" b="0" i="0" dirty="0">
                <a:effectLst/>
              </a:rPr>
              <a:t> published three times a year and contains full length articles on higher ed and CUPA-HR news, experiences and opinions. </a:t>
            </a:r>
          </a:p>
          <a:p>
            <a:pPr algn="ctr"/>
            <a:r>
              <a:rPr lang="en-US" b="1" i="0" dirty="0">
                <a:effectLst/>
              </a:rPr>
              <a:t>Access</a:t>
            </a:r>
            <a:r>
              <a:rPr lang="en-US" i="0" dirty="0">
                <a:effectLst/>
              </a:rPr>
              <a:t> through the </a:t>
            </a:r>
            <a:r>
              <a:rPr lang="en-US" b="1" i="0" dirty="0">
                <a:effectLst/>
              </a:rPr>
              <a:t>Main Menu</a:t>
            </a:r>
            <a:r>
              <a:rPr lang="en-US" i="0" dirty="0">
                <a:effectLst/>
              </a:rPr>
              <a:t> under </a:t>
            </a:r>
            <a:r>
              <a:rPr lang="en-US" b="1" i="0" dirty="0">
                <a:effectLst/>
              </a:rPr>
              <a:t>Knowledge Center</a:t>
            </a:r>
            <a:r>
              <a:rPr lang="en-US" i="0" dirty="0">
                <a:effectLst/>
              </a:rPr>
              <a:t>. To explore past issues, go to the magazine home page and select I</a:t>
            </a:r>
            <a:r>
              <a:rPr lang="en-US" b="1" i="0" dirty="0">
                <a:effectLst/>
              </a:rPr>
              <a:t>ssues</a:t>
            </a:r>
            <a:r>
              <a:rPr lang="en-US" i="0" dirty="0">
                <a:effectLst/>
              </a:rPr>
              <a:t> </a:t>
            </a:r>
            <a:r>
              <a:rPr lang="en-US" dirty="0"/>
              <a:t>from the </a:t>
            </a:r>
            <a:r>
              <a:rPr lang="en-US" b="1" dirty="0"/>
              <a:t>Top Menu</a:t>
            </a:r>
            <a:r>
              <a:rPr lang="en-US" dirty="0"/>
              <a:t>.</a:t>
            </a:r>
          </a:p>
        </p:txBody>
      </p:sp>
      <p:pic>
        <p:nvPicPr>
          <p:cNvPr id="9" name="Picture 8">
            <a:extLst>
              <a:ext uri="{FF2B5EF4-FFF2-40B4-BE49-F238E27FC236}">
                <a16:creationId xmlns:a16="http://schemas.microsoft.com/office/drawing/2014/main" id="{3F72A6E0-9629-4C0A-A1C5-039B0D9AC008}"/>
              </a:ext>
            </a:extLst>
          </p:cNvPr>
          <p:cNvPicPr>
            <a:picLocks noChangeAspect="1"/>
          </p:cNvPicPr>
          <p:nvPr/>
        </p:nvPicPr>
        <p:blipFill rotWithShape="1">
          <a:blip r:embed="rId3"/>
          <a:srcRect t="17340"/>
          <a:stretch/>
        </p:blipFill>
        <p:spPr>
          <a:xfrm>
            <a:off x="1026054" y="5811327"/>
            <a:ext cx="7741300" cy="681514"/>
          </a:xfrm>
          <a:prstGeom prst="rect">
            <a:avLst/>
          </a:prstGeom>
        </p:spPr>
      </p:pic>
      <p:sp>
        <p:nvSpPr>
          <p:cNvPr id="11" name="Oval 10">
            <a:extLst>
              <a:ext uri="{FF2B5EF4-FFF2-40B4-BE49-F238E27FC236}">
                <a16:creationId xmlns:a16="http://schemas.microsoft.com/office/drawing/2014/main" id="{DE4043B6-7037-4875-9B66-C770AA351D83}"/>
              </a:ext>
            </a:extLst>
          </p:cNvPr>
          <p:cNvSpPr/>
          <p:nvPr/>
        </p:nvSpPr>
        <p:spPr>
          <a:xfrm>
            <a:off x="7070304" y="5967366"/>
            <a:ext cx="685367" cy="28470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4" action="ppaction://hlinksldjump"/>
            <a:extLst>
              <a:ext uri="{FF2B5EF4-FFF2-40B4-BE49-F238E27FC236}">
                <a16:creationId xmlns:a16="http://schemas.microsoft.com/office/drawing/2014/main" id="{47D30461-3911-405D-B9DE-9EB2B7EE2DA2}"/>
              </a:ext>
            </a:extLst>
          </p:cNvPr>
          <p:cNvSpPr txBox="1"/>
          <p:nvPr/>
        </p:nvSpPr>
        <p:spPr>
          <a:xfrm>
            <a:off x="10263674" y="6324208"/>
            <a:ext cx="1576873" cy="369332"/>
          </a:xfrm>
          <a:prstGeom prst="rect">
            <a:avLst/>
          </a:prstGeom>
          <a:noFill/>
        </p:spPr>
        <p:txBody>
          <a:bodyPr wrap="square" rtlCol="0">
            <a:spAutoFit/>
          </a:bodyPr>
          <a:lstStyle/>
          <a:p>
            <a:pPr algn="ctr"/>
            <a:r>
              <a:rPr lang="en-US" dirty="0">
                <a:hlinkClick r:id="rId4" action="ppaction://hlinksldjump"/>
              </a:rPr>
              <a:t>Back to List</a:t>
            </a:r>
            <a:endParaRPr lang="en-US" dirty="0"/>
          </a:p>
        </p:txBody>
      </p:sp>
    </p:spTree>
    <p:extLst>
      <p:ext uri="{BB962C8B-B14F-4D97-AF65-F5344CB8AC3E}">
        <p14:creationId xmlns:p14="http://schemas.microsoft.com/office/powerpoint/2010/main" val="333379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F89C76-10B9-B3AF-EFDD-7A925B9546CF}"/>
              </a:ext>
            </a:extLst>
          </p:cNvPr>
          <p:cNvPicPr>
            <a:picLocks noChangeAspect="1"/>
          </p:cNvPicPr>
          <p:nvPr/>
        </p:nvPicPr>
        <p:blipFill>
          <a:blip r:embed="rId2"/>
          <a:stretch>
            <a:fillRect/>
          </a:stretch>
        </p:blipFill>
        <p:spPr>
          <a:xfrm>
            <a:off x="114733" y="2842157"/>
            <a:ext cx="7838945" cy="2672607"/>
          </a:xfrm>
          <a:prstGeom prst="rect">
            <a:avLst/>
          </a:prstGeom>
        </p:spPr>
      </p:pic>
      <p:pic>
        <p:nvPicPr>
          <p:cNvPr id="4" name="Picture 3">
            <a:extLst>
              <a:ext uri="{FF2B5EF4-FFF2-40B4-BE49-F238E27FC236}">
                <a16:creationId xmlns:a16="http://schemas.microsoft.com/office/drawing/2014/main" id="{46D213C0-BDED-D64D-015C-747C48AB1327}"/>
              </a:ext>
            </a:extLst>
          </p:cNvPr>
          <p:cNvPicPr>
            <a:picLocks noChangeAspect="1"/>
          </p:cNvPicPr>
          <p:nvPr/>
        </p:nvPicPr>
        <p:blipFill>
          <a:blip r:embed="rId3"/>
          <a:stretch>
            <a:fillRect/>
          </a:stretch>
        </p:blipFill>
        <p:spPr>
          <a:xfrm>
            <a:off x="7953678" y="2884126"/>
            <a:ext cx="4072990" cy="2426621"/>
          </a:xfrm>
          <a:prstGeom prst="rect">
            <a:avLst/>
          </a:prstGeom>
        </p:spPr>
      </p:pic>
      <p:sp>
        <p:nvSpPr>
          <p:cNvPr id="2" name="TextBox 1">
            <a:extLst>
              <a:ext uri="{FF2B5EF4-FFF2-40B4-BE49-F238E27FC236}">
                <a16:creationId xmlns:a16="http://schemas.microsoft.com/office/drawing/2014/main" id="{7DB17D1D-C99A-4650-BEDE-89C36E32D9A5}"/>
              </a:ext>
            </a:extLst>
          </p:cNvPr>
          <p:cNvSpPr txBox="1"/>
          <p:nvPr/>
        </p:nvSpPr>
        <p:spPr>
          <a:xfrm>
            <a:off x="2193469" y="230119"/>
            <a:ext cx="7805058" cy="646331"/>
          </a:xfrm>
          <a:prstGeom prst="rect">
            <a:avLst/>
          </a:prstGeom>
          <a:noFill/>
        </p:spPr>
        <p:txBody>
          <a:bodyPr wrap="square" rtlCol="0">
            <a:spAutoFit/>
          </a:bodyPr>
          <a:lstStyle/>
          <a:p>
            <a:pPr algn="ctr"/>
            <a:r>
              <a:rPr lang="en-US" sz="3600" b="1" dirty="0">
                <a:solidFill>
                  <a:schemeClr val="accent1"/>
                </a:solidFill>
              </a:rPr>
              <a:t>Membership Roster</a:t>
            </a:r>
          </a:p>
        </p:txBody>
      </p:sp>
      <p:sp>
        <p:nvSpPr>
          <p:cNvPr id="6" name="TextBox 5">
            <a:extLst>
              <a:ext uri="{FF2B5EF4-FFF2-40B4-BE49-F238E27FC236}">
                <a16:creationId xmlns:a16="http://schemas.microsoft.com/office/drawing/2014/main" id="{A990A10C-D4FB-41B5-8436-61F6626AA19F}"/>
              </a:ext>
            </a:extLst>
          </p:cNvPr>
          <p:cNvSpPr txBox="1"/>
          <p:nvPr/>
        </p:nvSpPr>
        <p:spPr>
          <a:xfrm>
            <a:off x="2403796" y="876450"/>
            <a:ext cx="7384403" cy="1754326"/>
          </a:xfrm>
          <a:prstGeom prst="rect">
            <a:avLst/>
          </a:prstGeom>
          <a:noFill/>
        </p:spPr>
        <p:txBody>
          <a:bodyPr wrap="square">
            <a:spAutoFit/>
          </a:bodyPr>
          <a:lstStyle/>
          <a:p>
            <a:pPr algn="ctr"/>
            <a:r>
              <a:rPr lang="en-US" b="0" i="0" dirty="0">
                <a:effectLst/>
              </a:rPr>
              <a:t>The membership roster is the list of individuals at an institution or organization who have access to CUPA-HR membership benefits. Institutional and affiliate organization members can have an </a:t>
            </a:r>
            <a:r>
              <a:rPr lang="en-US" i="1" dirty="0">
                <a:effectLst/>
              </a:rPr>
              <a:t>unlimited number of representatives </a:t>
            </a:r>
            <a:r>
              <a:rPr lang="en-US" b="0" i="0" dirty="0">
                <a:effectLst/>
              </a:rPr>
              <a:t>on their membership roster at no additional charge. </a:t>
            </a:r>
          </a:p>
          <a:p>
            <a:pPr algn="ctr"/>
            <a:r>
              <a:rPr lang="en-US" b="1" i="0" dirty="0">
                <a:effectLst/>
              </a:rPr>
              <a:t>Access</a:t>
            </a:r>
            <a:r>
              <a:rPr lang="en-US" i="0" dirty="0">
                <a:effectLst/>
              </a:rPr>
              <a:t> through the </a:t>
            </a:r>
            <a:r>
              <a:rPr lang="en-US" b="1" i="0" dirty="0">
                <a:effectLst/>
              </a:rPr>
              <a:t>Main Menu</a:t>
            </a:r>
            <a:r>
              <a:rPr lang="en-US" i="0" dirty="0">
                <a:effectLst/>
              </a:rPr>
              <a:t> under </a:t>
            </a:r>
            <a:r>
              <a:rPr lang="en-US" b="1" i="0" dirty="0">
                <a:effectLst/>
              </a:rPr>
              <a:t>Membership</a:t>
            </a:r>
            <a:r>
              <a:rPr lang="en-US" i="0" dirty="0">
                <a:effectLst/>
              </a:rPr>
              <a:t>. Once on the </a:t>
            </a:r>
            <a:r>
              <a:rPr lang="en-US" b="1" i="0" dirty="0">
                <a:effectLst/>
              </a:rPr>
              <a:t>Membership Page</a:t>
            </a:r>
            <a:r>
              <a:rPr lang="en-US" i="0" dirty="0">
                <a:effectLst/>
              </a:rPr>
              <a:t>, click the </a:t>
            </a:r>
            <a:r>
              <a:rPr lang="en-US" b="1" i="0" dirty="0">
                <a:effectLst/>
              </a:rPr>
              <a:t>Update Your Roster </a:t>
            </a:r>
            <a:r>
              <a:rPr lang="en-US" i="0" dirty="0">
                <a:effectLst/>
              </a:rPr>
              <a:t>button.</a:t>
            </a:r>
            <a:endParaRPr lang="en-US" dirty="0"/>
          </a:p>
        </p:txBody>
      </p:sp>
      <p:sp>
        <p:nvSpPr>
          <p:cNvPr id="9" name="Oval 8">
            <a:extLst>
              <a:ext uri="{FF2B5EF4-FFF2-40B4-BE49-F238E27FC236}">
                <a16:creationId xmlns:a16="http://schemas.microsoft.com/office/drawing/2014/main" id="{A5228B3E-F850-4D7E-900A-6F13F67306FD}"/>
              </a:ext>
            </a:extLst>
          </p:cNvPr>
          <p:cNvSpPr/>
          <p:nvPr/>
        </p:nvSpPr>
        <p:spPr>
          <a:xfrm>
            <a:off x="1780757" y="4237667"/>
            <a:ext cx="825423" cy="358816"/>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48276B64-0537-4149-82FD-B7BC90845351}"/>
              </a:ext>
            </a:extLst>
          </p:cNvPr>
          <p:cNvCxnSpPr>
            <a:cxnSpLocks/>
          </p:cNvCxnSpPr>
          <p:nvPr/>
        </p:nvCxnSpPr>
        <p:spPr>
          <a:xfrm flipH="1">
            <a:off x="2699657" y="3429000"/>
            <a:ext cx="4234543" cy="903514"/>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96432548-87E4-4F8C-A653-84E0D601144D}"/>
              </a:ext>
            </a:extLst>
          </p:cNvPr>
          <p:cNvSpPr/>
          <p:nvPr/>
        </p:nvSpPr>
        <p:spPr>
          <a:xfrm>
            <a:off x="9101088" y="4876799"/>
            <a:ext cx="1806398" cy="46414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hlinkClick r:id="rId4" action="ppaction://hlinksldjump"/>
            <a:extLst>
              <a:ext uri="{FF2B5EF4-FFF2-40B4-BE49-F238E27FC236}">
                <a16:creationId xmlns:a16="http://schemas.microsoft.com/office/drawing/2014/main" id="{4848E02F-77EE-42BE-9D5E-074F683E2B39}"/>
              </a:ext>
            </a:extLst>
          </p:cNvPr>
          <p:cNvSpPr txBox="1"/>
          <p:nvPr/>
        </p:nvSpPr>
        <p:spPr>
          <a:xfrm>
            <a:off x="10263674" y="6324208"/>
            <a:ext cx="1576873" cy="369332"/>
          </a:xfrm>
          <a:prstGeom prst="rect">
            <a:avLst/>
          </a:prstGeom>
          <a:noFill/>
        </p:spPr>
        <p:txBody>
          <a:bodyPr wrap="square" rtlCol="0">
            <a:spAutoFit/>
          </a:bodyPr>
          <a:lstStyle/>
          <a:p>
            <a:pPr algn="ctr"/>
            <a:r>
              <a:rPr lang="en-US" dirty="0">
                <a:hlinkClick r:id="rId4" action="ppaction://hlinksldjump"/>
              </a:rPr>
              <a:t>Back to List</a:t>
            </a:r>
            <a:endParaRPr lang="en-US" dirty="0"/>
          </a:p>
        </p:txBody>
      </p:sp>
    </p:spTree>
    <p:extLst>
      <p:ext uri="{BB962C8B-B14F-4D97-AF65-F5344CB8AC3E}">
        <p14:creationId xmlns:p14="http://schemas.microsoft.com/office/powerpoint/2010/main" val="1945950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80B222-197B-561F-8DFB-08BF01D08E3A}"/>
              </a:ext>
            </a:extLst>
          </p:cNvPr>
          <p:cNvPicPr>
            <a:picLocks noChangeAspect="1"/>
          </p:cNvPicPr>
          <p:nvPr/>
        </p:nvPicPr>
        <p:blipFill>
          <a:blip r:embed="rId2"/>
          <a:stretch>
            <a:fillRect/>
          </a:stretch>
        </p:blipFill>
        <p:spPr>
          <a:xfrm>
            <a:off x="576599" y="2470953"/>
            <a:ext cx="11038798" cy="3778780"/>
          </a:xfrm>
          <a:prstGeom prst="rect">
            <a:avLst/>
          </a:prstGeom>
        </p:spPr>
      </p:pic>
      <p:sp>
        <p:nvSpPr>
          <p:cNvPr id="2" name="TextBox 1">
            <a:extLst>
              <a:ext uri="{FF2B5EF4-FFF2-40B4-BE49-F238E27FC236}">
                <a16:creationId xmlns:a16="http://schemas.microsoft.com/office/drawing/2014/main" id="{657D3EEF-DA02-4171-92E8-E52FA12B6D3B}"/>
              </a:ext>
            </a:extLst>
          </p:cNvPr>
          <p:cNvSpPr txBox="1"/>
          <p:nvPr/>
        </p:nvSpPr>
        <p:spPr>
          <a:xfrm>
            <a:off x="2193469" y="230119"/>
            <a:ext cx="7805058" cy="646331"/>
          </a:xfrm>
          <a:prstGeom prst="rect">
            <a:avLst/>
          </a:prstGeom>
          <a:noFill/>
        </p:spPr>
        <p:txBody>
          <a:bodyPr wrap="square" rtlCol="0">
            <a:spAutoFit/>
          </a:bodyPr>
          <a:lstStyle/>
          <a:p>
            <a:pPr algn="ctr"/>
            <a:r>
              <a:rPr lang="en-US" sz="3600" b="1" dirty="0">
                <a:solidFill>
                  <a:schemeClr val="accent1"/>
                </a:solidFill>
              </a:rPr>
              <a:t>On-Demand Webinars</a:t>
            </a:r>
          </a:p>
        </p:txBody>
      </p:sp>
      <p:sp>
        <p:nvSpPr>
          <p:cNvPr id="4" name="TextBox 3">
            <a:extLst>
              <a:ext uri="{FF2B5EF4-FFF2-40B4-BE49-F238E27FC236}">
                <a16:creationId xmlns:a16="http://schemas.microsoft.com/office/drawing/2014/main" id="{A3ACAEAE-DEE2-4ED1-8E95-2A1D83E61E38}"/>
              </a:ext>
            </a:extLst>
          </p:cNvPr>
          <p:cNvSpPr txBox="1"/>
          <p:nvPr/>
        </p:nvSpPr>
        <p:spPr>
          <a:xfrm>
            <a:off x="3364651" y="935037"/>
            <a:ext cx="5462694" cy="1477328"/>
          </a:xfrm>
          <a:prstGeom prst="rect">
            <a:avLst/>
          </a:prstGeom>
          <a:noFill/>
        </p:spPr>
        <p:txBody>
          <a:bodyPr wrap="square">
            <a:spAutoFit/>
          </a:bodyPr>
          <a:lstStyle/>
          <a:p>
            <a:pPr algn="ctr"/>
            <a:r>
              <a:rPr lang="en-US" b="0" i="0" dirty="0">
                <a:effectLst/>
              </a:rPr>
              <a:t>Recordings of past CUPA-HR webinars allow for on-demand learning that fits members’ schedules. </a:t>
            </a:r>
          </a:p>
          <a:p>
            <a:pPr algn="ctr"/>
            <a:r>
              <a:rPr lang="en-US" b="1" i="0" dirty="0">
                <a:effectLst/>
              </a:rPr>
              <a:t>Access</a:t>
            </a:r>
            <a:r>
              <a:rPr lang="en-US" i="0" dirty="0">
                <a:effectLst/>
              </a:rPr>
              <a:t> through the </a:t>
            </a:r>
            <a:r>
              <a:rPr lang="en-US" b="1" dirty="0"/>
              <a:t>Main Menu</a:t>
            </a:r>
            <a:r>
              <a:rPr lang="en-US" dirty="0"/>
              <a:t> under </a:t>
            </a:r>
            <a:r>
              <a:rPr lang="en-US" b="1" dirty="0"/>
              <a:t>Events</a:t>
            </a:r>
            <a:r>
              <a:rPr lang="en-US" dirty="0"/>
              <a:t>. </a:t>
            </a:r>
          </a:p>
          <a:p>
            <a:pPr algn="ctr"/>
            <a:r>
              <a:rPr lang="en-US" dirty="0"/>
              <a:t>Select </a:t>
            </a:r>
            <a:r>
              <a:rPr lang="en-US" b="1" dirty="0"/>
              <a:t>Webinars</a:t>
            </a:r>
            <a:r>
              <a:rPr lang="en-US" dirty="0"/>
              <a:t> and </a:t>
            </a:r>
            <a:r>
              <a:rPr lang="en-US" b="1" dirty="0"/>
              <a:t>scroll down</a:t>
            </a:r>
            <a:r>
              <a:rPr lang="en-US" dirty="0"/>
              <a:t> to see available on-demand webinars from the current and past years. </a:t>
            </a:r>
          </a:p>
        </p:txBody>
      </p:sp>
      <p:sp>
        <p:nvSpPr>
          <p:cNvPr id="6" name="Oval 5">
            <a:extLst>
              <a:ext uri="{FF2B5EF4-FFF2-40B4-BE49-F238E27FC236}">
                <a16:creationId xmlns:a16="http://schemas.microsoft.com/office/drawing/2014/main" id="{1B2AEF38-BF0B-4A49-B6D2-5E338C18058F}"/>
              </a:ext>
            </a:extLst>
          </p:cNvPr>
          <p:cNvSpPr/>
          <p:nvPr/>
        </p:nvSpPr>
        <p:spPr>
          <a:xfrm>
            <a:off x="5047487" y="4205201"/>
            <a:ext cx="898358" cy="214505"/>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53857895-91A5-4C6A-8C55-B074FCA8A37A}"/>
              </a:ext>
            </a:extLst>
          </p:cNvPr>
          <p:cNvCxnSpPr>
            <a:cxnSpLocks/>
          </p:cNvCxnSpPr>
          <p:nvPr/>
        </p:nvCxnSpPr>
        <p:spPr>
          <a:xfrm flipH="1">
            <a:off x="6011161" y="3341914"/>
            <a:ext cx="781525" cy="843893"/>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hlinkClick r:id="rId3" action="ppaction://hlinksldjump"/>
            <a:extLst>
              <a:ext uri="{FF2B5EF4-FFF2-40B4-BE49-F238E27FC236}">
                <a16:creationId xmlns:a16="http://schemas.microsoft.com/office/drawing/2014/main" id="{8EB1EC6E-93BC-470E-8EA3-917C0C15C1AC}"/>
              </a:ext>
            </a:extLst>
          </p:cNvPr>
          <p:cNvSpPr txBox="1"/>
          <p:nvPr/>
        </p:nvSpPr>
        <p:spPr>
          <a:xfrm>
            <a:off x="10263674" y="6324208"/>
            <a:ext cx="1576873" cy="369332"/>
          </a:xfrm>
          <a:prstGeom prst="rect">
            <a:avLst/>
          </a:prstGeom>
          <a:noFill/>
        </p:spPr>
        <p:txBody>
          <a:bodyPr wrap="square" rtlCol="0">
            <a:spAutoFit/>
          </a:bodyPr>
          <a:lstStyle/>
          <a:p>
            <a:pPr algn="ctr"/>
            <a:r>
              <a:rPr lang="en-US" dirty="0">
                <a:hlinkClick r:id="rId3" action="ppaction://hlinksldjump"/>
              </a:rPr>
              <a:t>Back to List</a:t>
            </a:r>
            <a:endParaRPr lang="en-US" dirty="0"/>
          </a:p>
        </p:txBody>
      </p:sp>
    </p:spTree>
    <p:extLst>
      <p:ext uri="{BB962C8B-B14F-4D97-AF65-F5344CB8AC3E}">
        <p14:creationId xmlns:p14="http://schemas.microsoft.com/office/powerpoint/2010/main" val="2768454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F7259D-BAC1-49D1-3C2F-0297B02E468D}"/>
              </a:ext>
            </a:extLst>
          </p:cNvPr>
          <p:cNvPicPr>
            <a:picLocks noChangeAspect="1"/>
          </p:cNvPicPr>
          <p:nvPr/>
        </p:nvPicPr>
        <p:blipFill rotWithShape="1">
          <a:blip r:embed="rId2"/>
          <a:srcRect b="2105"/>
          <a:stretch/>
        </p:blipFill>
        <p:spPr>
          <a:xfrm>
            <a:off x="1212555" y="2474062"/>
            <a:ext cx="9766885" cy="3260985"/>
          </a:xfrm>
          <a:prstGeom prst="rect">
            <a:avLst/>
          </a:prstGeom>
        </p:spPr>
      </p:pic>
      <p:sp>
        <p:nvSpPr>
          <p:cNvPr id="2" name="TextBox 1">
            <a:extLst>
              <a:ext uri="{FF2B5EF4-FFF2-40B4-BE49-F238E27FC236}">
                <a16:creationId xmlns:a16="http://schemas.microsoft.com/office/drawing/2014/main" id="{7A90D3AF-DAA1-49AE-A8BD-B45C7325E603}"/>
              </a:ext>
            </a:extLst>
          </p:cNvPr>
          <p:cNvSpPr txBox="1"/>
          <p:nvPr/>
        </p:nvSpPr>
        <p:spPr>
          <a:xfrm>
            <a:off x="2193469" y="230119"/>
            <a:ext cx="7805058" cy="646331"/>
          </a:xfrm>
          <a:prstGeom prst="rect">
            <a:avLst/>
          </a:prstGeom>
          <a:noFill/>
        </p:spPr>
        <p:txBody>
          <a:bodyPr wrap="square" rtlCol="0">
            <a:spAutoFit/>
          </a:bodyPr>
          <a:lstStyle/>
          <a:p>
            <a:pPr algn="ctr"/>
            <a:r>
              <a:rPr lang="en-US" sz="3600" b="1" dirty="0">
                <a:solidFill>
                  <a:schemeClr val="accent1"/>
                </a:solidFill>
              </a:rPr>
              <a:t>Podcasts</a:t>
            </a:r>
          </a:p>
        </p:txBody>
      </p:sp>
      <p:cxnSp>
        <p:nvCxnSpPr>
          <p:cNvPr id="4" name="Straight Arrow Connector 3">
            <a:extLst>
              <a:ext uri="{FF2B5EF4-FFF2-40B4-BE49-F238E27FC236}">
                <a16:creationId xmlns:a16="http://schemas.microsoft.com/office/drawing/2014/main" id="{2D1ECC06-1C01-4418-94A4-4D7A140B8BB1}"/>
              </a:ext>
            </a:extLst>
          </p:cNvPr>
          <p:cNvCxnSpPr>
            <a:cxnSpLocks/>
          </p:cNvCxnSpPr>
          <p:nvPr/>
        </p:nvCxnSpPr>
        <p:spPr>
          <a:xfrm>
            <a:off x="6389914" y="3156857"/>
            <a:ext cx="2510805" cy="626578"/>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CE561AA-8DCE-462C-98F7-4D0CEA8127AB}"/>
              </a:ext>
            </a:extLst>
          </p:cNvPr>
          <p:cNvSpPr/>
          <p:nvPr/>
        </p:nvSpPr>
        <p:spPr>
          <a:xfrm>
            <a:off x="9100271" y="3712611"/>
            <a:ext cx="1194318" cy="27074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A0F5A4-86B2-4014-95E0-C9C89DAF8ED9}"/>
              </a:ext>
            </a:extLst>
          </p:cNvPr>
          <p:cNvSpPr txBox="1"/>
          <p:nvPr/>
        </p:nvSpPr>
        <p:spPr>
          <a:xfrm>
            <a:off x="3138000" y="936592"/>
            <a:ext cx="5915996" cy="1477328"/>
          </a:xfrm>
          <a:prstGeom prst="rect">
            <a:avLst/>
          </a:prstGeom>
          <a:noFill/>
        </p:spPr>
        <p:txBody>
          <a:bodyPr wrap="square">
            <a:spAutoFit/>
          </a:bodyPr>
          <a:lstStyle/>
          <a:p>
            <a:pPr algn="ctr"/>
            <a:r>
              <a:rPr lang="en-US" dirty="0"/>
              <a:t>Listen the advice and experience of your CUPA-HR peers in these interview style podcasts on career and mental health. </a:t>
            </a:r>
            <a:r>
              <a:rPr lang="en-US" b="1" dirty="0"/>
              <a:t>Access</a:t>
            </a:r>
            <a:r>
              <a:rPr lang="en-US" dirty="0"/>
              <a:t> through the </a:t>
            </a:r>
            <a:r>
              <a:rPr lang="en-US" b="1" dirty="0"/>
              <a:t>Main Menu</a:t>
            </a:r>
            <a:r>
              <a:rPr lang="en-US" dirty="0"/>
              <a:t> under the </a:t>
            </a:r>
            <a:r>
              <a:rPr lang="en-US" b="1" dirty="0"/>
              <a:t>Knowledge Center</a:t>
            </a:r>
            <a:r>
              <a:rPr lang="en-US" dirty="0"/>
              <a:t>. Podcasts can also be found on </a:t>
            </a:r>
            <a:r>
              <a:rPr lang="en-US" b="1" dirty="0"/>
              <a:t>Google Play Music</a:t>
            </a:r>
            <a:r>
              <a:rPr lang="en-US" dirty="0"/>
              <a:t>, </a:t>
            </a:r>
            <a:r>
              <a:rPr lang="en-US" b="1" dirty="0"/>
              <a:t>Apple Podcasts</a:t>
            </a:r>
            <a:r>
              <a:rPr lang="en-US" dirty="0"/>
              <a:t>, and </a:t>
            </a:r>
            <a:r>
              <a:rPr lang="en-US" b="1" dirty="0"/>
              <a:t>Spotify</a:t>
            </a:r>
            <a:r>
              <a:rPr lang="en-US" dirty="0"/>
              <a:t> by searching CUPA-HR. </a:t>
            </a:r>
          </a:p>
        </p:txBody>
      </p:sp>
      <p:pic>
        <p:nvPicPr>
          <p:cNvPr id="13" name="Picture 12">
            <a:extLst>
              <a:ext uri="{FF2B5EF4-FFF2-40B4-BE49-F238E27FC236}">
                <a16:creationId xmlns:a16="http://schemas.microsoft.com/office/drawing/2014/main" id="{772C3654-D1FA-4357-B0CF-0D5ECC6AC586}"/>
              </a:ext>
            </a:extLst>
          </p:cNvPr>
          <p:cNvPicPr>
            <a:picLocks noChangeAspect="1"/>
          </p:cNvPicPr>
          <p:nvPr/>
        </p:nvPicPr>
        <p:blipFill>
          <a:blip r:embed="rId3"/>
          <a:stretch>
            <a:fillRect/>
          </a:stretch>
        </p:blipFill>
        <p:spPr>
          <a:xfrm>
            <a:off x="1337580" y="5574578"/>
            <a:ext cx="6696075" cy="714375"/>
          </a:xfrm>
          <a:prstGeom prst="rect">
            <a:avLst/>
          </a:prstGeom>
        </p:spPr>
      </p:pic>
      <p:sp>
        <p:nvSpPr>
          <p:cNvPr id="14" name="TextBox 13">
            <a:hlinkClick r:id="rId4" action="ppaction://hlinksldjump"/>
            <a:extLst>
              <a:ext uri="{FF2B5EF4-FFF2-40B4-BE49-F238E27FC236}">
                <a16:creationId xmlns:a16="http://schemas.microsoft.com/office/drawing/2014/main" id="{63C27C12-9199-43E6-A5AD-5691666A4D02}"/>
              </a:ext>
            </a:extLst>
          </p:cNvPr>
          <p:cNvSpPr txBox="1"/>
          <p:nvPr/>
        </p:nvSpPr>
        <p:spPr>
          <a:xfrm>
            <a:off x="10263674" y="6324208"/>
            <a:ext cx="1576873" cy="369332"/>
          </a:xfrm>
          <a:prstGeom prst="rect">
            <a:avLst/>
          </a:prstGeom>
          <a:noFill/>
        </p:spPr>
        <p:txBody>
          <a:bodyPr wrap="square" rtlCol="0">
            <a:spAutoFit/>
          </a:bodyPr>
          <a:lstStyle/>
          <a:p>
            <a:pPr algn="ctr"/>
            <a:r>
              <a:rPr lang="en-US" dirty="0">
                <a:hlinkClick r:id="rId4" action="ppaction://hlinksldjump"/>
              </a:rPr>
              <a:t>Back to List</a:t>
            </a:r>
            <a:endParaRPr lang="en-US" dirty="0"/>
          </a:p>
        </p:txBody>
      </p:sp>
    </p:spTree>
    <p:extLst>
      <p:ext uri="{BB962C8B-B14F-4D97-AF65-F5344CB8AC3E}">
        <p14:creationId xmlns:p14="http://schemas.microsoft.com/office/powerpoint/2010/main" val="2171919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8B2F41-647E-44CB-9155-88AFBB6450D8}"/>
              </a:ext>
            </a:extLst>
          </p:cNvPr>
          <p:cNvPicPr>
            <a:picLocks noChangeAspect="1"/>
          </p:cNvPicPr>
          <p:nvPr/>
        </p:nvPicPr>
        <p:blipFill>
          <a:blip r:embed="rId2"/>
          <a:stretch>
            <a:fillRect/>
          </a:stretch>
        </p:blipFill>
        <p:spPr>
          <a:xfrm>
            <a:off x="555305" y="2268997"/>
            <a:ext cx="11081385" cy="3725702"/>
          </a:xfrm>
          <a:prstGeom prst="rect">
            <a:avLst/>
          </a:prstGeom>
        </p:spPr>
      </p:pic>
      <p:sp>
        <p:nvSpPr>
          <p:cNvPr id="2" name="TextBox 1">
            <a:extLst>
              <a:ext uri="{FF2B5EF4-FFF2-40B4-BE49-F238E27FC236}">
                <a16:creationId xmlns:a16="http://schemas.microsoft.com/office/drawing/2014/main" id="{657D3EEF-DA02-4171-92E8-E52FA12B6D3B}"/>
              </a:ext>
            </a:extLst>
          </p:cNvPr>
          <p:cNvSpPr txBox="1"/>
          <p:nvPr/>
        </p:nvSpPr>
        <p:spPr>
          <a:xfrm>
            <a:off x="2193469" y="230119"/>
            <a:ext cx="7805058" cy="646331"/>
          </a:xfrm>
          <a:prstGeom prst="rect">
            <a:avLst/>
          </a:prstGeom>
          <a:noFill/>
        </p:spPr>
        <p:txBody>
          <a:bodyPr wrap="square" rtlCol="0">
            <a:spAutoFit/>
          </a:bodyPr>
          <a:lstStyle/>
          <a:p>
            <a:pPr algn="ctr"/>
            <a:r>
              <a:rPr lang="en-US" sz="3600" b="1" dirty="0">
                <a:solidFill>
                  <a:schemeClr val="accent1"/>
                </a:solidFill>
              </a:rPr>
              <a:t>Research Publications</a:t>
            </a:r>
          </a:p>
        </p:txBody>
      </p:sp>
      <p:sp>
        <p:nvSpPr>
          <p:cNvPr id="4" name="TextBox 3">
            <a:extLst>
              <a:ext uri="{FF2B5EF4-FFF2-40B4-BE49-F238E27FC236}">
                <a16:creationId xmlns:a16="http://schemas.microsoft.com/office/drawing/2014/main" id="{A3ACAEAE-DEE2-4ED1-8E95-2A1D83E61E38}"/>
              </a:ext>
            </a:extLst>
          </p:cNvPr>
          <p:cNvSpPr txBox="1"/>
          <p:nvPr/>
        </p:nvSpPr>
        <p:spPr>
          <a:xfrm>
            <a:off x="3346378" y="948936"/>
            <a:ext cx="5499237" cy="1200329"/>
          </a:xfrm>
          <a:prstGeom prst="rect">
            <a:avLst/>
          </a:prstGeom>
          <a:noFill/>
        </p:spPr>
        <p:txBody>
          <a:bodyPr wrap="square">
            <a:spAutoFit/>
          </a:bodyPr>
          <a:lstStyle/>
          <a:p>
            <a:pPr algn="ctr"/>
            <a:r>
              <a:rPr lang="en-US" b="0" i="0" dirty="0">
                <a:effectLst/>
              </a:rPr>
              <a:t>CUPA-HR’s Research Publications allow members to explore key higher ed data through interactive graphics, important findings, and recommended actions</a:t>
            </a:r>
          </a:p>
          <a:p>
            <a:pPr algn="ctr"/>
            <a:r>
              <a:rPr lang="en-US" b="1" i="0" dirty="0">
                <a:effectLst/>
              </a:rPr>
              <a:t>Access</a:t>
            </a:r>
            <a:r>
              <a:rPr lang="en-US" i="0" dirty="0">
                <a:effectLst/>
              </a:rPr>
              <a:t> through the </a:t>
            </a:r>
            <a:r>
              <a:rPr lang="en-US" b="1" dirty="0"/>
              <a:t>Main Menu</a:t>
            </a:r>
            <a:r>
              <a:rPr lang="en-US" dirty="0"/>
              <a:t> under </a:t>
            </a:r>
            <a:r>
              <a:rPr lang="en-US" b="1" dirty="0"/>
              <a:t>Research Center</a:t>
            </a:r>
            <a:r>
              <a:rPr lang="en-US" dirty="0"/>
              <a:t>. </a:t>
            </a:r>
          </a:p>
        </p:txBody>
      </p:sp>
      <p:sp>
        <p:nvSpPr>
          <p:cNvPr id="6" name="Oval 5">
            <a:extLst>
              <a:ext uri="{FF2B5EF4-FFF2-40B4-BE49-F238E27FC236}">
                <a16:creationId xmlns:a16="http://schemas.microsoft.com/office/drawing/2014/main" id="{1B2AEF38-BF0B-4A49-B6D2-5E338C18058F}"/>
              </a:ext>
            </a:extLst>
          </p:cNvPr>
          <p:cNvSpPr/>
          <p:nvPr/>
        </p:nvSpPr>
        <p:spPr>
          <a:xfrm>
            <a:off x="789284" y="4189607"/>
            <a:ext cx="1691104" cy="70896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53857895-91A5-4C6A-8C55-B074FCA8A37A}"/>
              </a:ext>
            </a:extLst>
          </p:cNvPr>
          <p:cNvCxnSpPr>
            <a:cxnSpLocks/>
          </p:cNvCxnSpPr>
          <p:nvPr/>
        </p:nvCxnSpPr>
        <p:spPr>
          <a:xfrm flipH="1">
            <a:off x="2601686" y="3037114"/>
            <a:ext cx="4844143" cy="1469572"/>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hlinkClick r:id="rId3" action="ppaction://hlinksldjump"/>
            <a:extLst>
              <a:ext uri="{FF2B5EF4-FFF2-40B4-BE49-F238E27FC236}">
                <a16:creationId xmlns:a16="http://schemas.microsoft.com/office/drawing/2014/main" id="{8EB1EC6E-93BC-470E-8EA3-917C0C15C1AC}"/>
              </a:ext>
            </a:extLst>
          </p:cNvPr>
          <p:cNvSpPr txBox="1"/>
          <p:nvPr/>
        </p:nvSpPr>
        <p:spPr>
          <a:xfrm>
            <a:off x="10263674" y="6324208"/>
            <a:ext cx="1576873" cy="369332"/>
          </a:xfrm>
          <a:prstGeom prst="rect">
            <a:avLst/>
          </a:prstGeom>
          <a:noFill/>
        </p:spPr>
        <p:txBody>
          <a:bodyPr wrap="square" rtlCol="0">
            <a:spAutoFit/>
          </a:bodyPr>
          <a:lstStyle/>
          <a:p>
            <a:pPr algn="ctr"/>
            <a:r>
              <a:rPr lang="en-US" dirty="0">
                <a:hlinkClick r:id="rId3" action="ppaction://hlinksldjump"/>
              </a:rPr>
              <a:t>Back to List</a:t>
            </a:r>
            <a:endParaRPr lang="en-US" dirty="0"/>
          </a:p>
        </p:txBody>
      </p:sp>
    </p:spTree>
    <p:extLst>
      <p:ext uri="{BB962C8B-B14F-4D97-AF65-F5344CB8AC3E}">
        <p14:creationId xmlns:p14="http://schemas.microsoft.com/office/powerpoint/2010/main" val="3093193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2B148E-5193-48C4-8338-54F37845A624}"/>
              </a:ext>
            </a:extLst>
          </p:cNvPr>
          <p:cNvSpPr txBox="1"/>
          <p:nvPr/>
        </p:nvSpPr>
        <p:spPr>
          <a:xfrm>
            <a:off x="6578082" y="5172479"/>
            <a:ext cx="4876801" cy="1477328"/>
          </a:xfrm>
          <a:prstGeom prst="rect">
            <a:avLst/>
          </a:prstGeom>
          <a:noFill/>
          <a:ln w="19050">
            <a:noFill/>
          </a:ln>
        </p:spPr>
        <p:txBody>
          <a:bodyPr wrap="square" numCol="2" rtlCol="0">
            <a:spAutoFit/>
          </a:bodyPr>
          <a:lstStyle/>
          <a:p>
            <a:pPr marL="285750" indent="-285750">
              <a:buFont typeface="Arial" panose="020B0604020202020204" pitchFamily="34" charset="0"/>
              <a:buChar char="•"/>
            </a:pPr>
            <a:r>
              <a:rPr lang="en-US" dirty="0"/>
              <a:t>E-Learning</a:t>
            </a:r>
          </a:p>
          <a:p>
            <a:pPr marL="285750" indent="-285750">
              <a:buFont typeface="Arial" panose="020B0604020202020204" pitchFamily="34" charset="0"/>
              <a:buChar char="•"/>
            </a:pPr>
            <a:r>
              <a:rPr lang="en-US" dirty="0"/>
              <a:t>Toolkits</a:t>
            </a:r>
          </a:p>
          <a:p>
            <a:pPr marL="285750" indent="-285750">
              <a:buFont typeface="Arial" panose="020B0604020202020204" pitchFamily="34" charset="0"/>
              <a:buChar char="•"/>
            </a:pPr>
            <a:r>
              <a:rPr lang="en-US" dirty="0"/>
              <a:t>Essentials</a:t>
            </a:r>
          </a:p>
          <a:p>
            <a:pPr marL="285750" indent="-285750">
              <a:buFont typeface="Arial" panose="020B0604020202020204" pitchFamily="34" charset="0"/>
              <a:buChar char="•"/>
            </a:pPr>
            <a:r>
              <a:rPr lang="en-US" dirty="0"/>
              <a:t>Resources Pages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Job Description Index </a:t>
            </a:r>
          </a:p>
          <a:p>
            <a:pPr marL="285750" indent="-285750">
              <a:buFont typeface="Arial" panose="020B0604020202020204" pitchFamily="34" charset="0"/>
              <a:buChar char="•"/>
            </a:pPr>
            <a:r>
              <a:rPr lang="en-US" dirty="0"/>
              <a:t>I-9 Consortium </a:t>
            </a:r>
          </a:p>
          <a:p>
            <a:pPr marL="285750" indent="-285750">
              <a:buFont typeface="Arial" panose="020B0604020202020204" pitchFamily="34" charset="0"/>
              <a:buChar char="•"/>
            </a:pPr>
            <a:r>
              <a:rPr lang="en-US" dirty="0"/>
              <a:t>Magazine </a:t>
            </a:r>
          </a:p>
          <a:p>
            <a:pPr marL="285750" indent="-285750">
              <a:buFont typeface="Arial" panose="020B0604020202020204" pitchFamily="34" charset="0"/>
              <a:buChar char="•"/>
            </a:pPr>
            <a:r>
              <a:rPr lang="en-US" dirty="0"/>
              <a:t>Podcasts</a:t>
            </a:r>
          </a:p>
        </p:txBody>
      </p:sp>
      <p:sp>
        <p:nvSpPr>
          <p:cNvPr id="5" name="TextBox 4">
            <a:extLst>
              <a:ext uri="{FF2B5EF4-FFF2-40B4-BE49-F238E27FC236}">
                <a16:creationId xmlns:a16="http://schemas.microsoft.com/office/drawing/2014/main" id="{B9DE7599-3B58-489E-995B-E46295A07B46}"/>
              </a:ext>
            </a:extLst>
          </p:cNvPr>
          <p:cNvSpPr txBox="1"/>
          <p:nvPr/>
        </p:nvSpPr>
        <p:spPr>
          <a:xfrm>
            <a:off x="889517" y="5172479"/>
            <a:ext cx="5206482" cy="1292662"/>
          </a:xfrm>
          <a:prstGeom prst="rect">
            <a:avLst/>
          </a:prstGeom>
          <a:noFill/>
        </p:spPr>
        <p:txBody>
          <a:bodyPr wrap="square" rtlCol="0">
            <a:spAutoFit/>
          </a:bodyPr>
          <a:lstStyle/>
          <a:p>
            <a:r>
              <a:rPr lang="en-US" dirty="0"/>
              <a:t>The</a:t>
            </a:r>
            <a:r>
              <a:rPr lang="en-US" sz="2400" b="1" dirty="0">
                <a:solidFill>
                  <a:schemeClr val="accent1"/>
                </a:solidFill>
              </a:rPr>
              <a:t> Knowledge Center </a:t>
            </a:r>
            <a:r>
              <a:rPr lang="en-US" dirty="0"/>
              <a:t>houses most of CUPA-HR’s learning resources. These include full length E-learning courses, curated resource collections, and short videos. </a:t>
            </a:r>
          </a:p>
        </p:txBody>
      </p:sp>
      <p:pic>
        <p:nvPicPr>
          <p:cNvPr id="11" name="Picture 10">
            <a:extLst>
              <a:ext uri="{FF2B5EF4-FFF2-40B4-BE49-F238E27FC236}">
                <a16:creationId xmlns:a16="http://schemas.microsoft.com/office/drawing/2014/main" id="{317B4D37-E8A9-3C0B-B280-CF08282346A8}"/>
              </a:ext>
            </a:extLst>
          </p:cNvPr>
          <p:cNvPicPr>
            <a:picLocks noChangeAspect="1"/>
          </p:cNvPicPr>
          <p:nvPr/>
        </p:nvPicPr>
        <p:blipFill rotWithShape="1">
          <a:blip r:embed="rId3"/>
          <a:srcRect t="12222" r="51161" b="5871"/>
          <a:stretch/>
        </p:blipFill>
        <p:spPr>
          <a:xfrm>
            <a:off x="1246974" y="392859"/>
            <a:ext cx="9698050" cy="4574218"/>
          </a:xfrm>
          <a:prstGeom prst="rect">
            <a:avLst/>
          </a:prstGeom>
        </p:spPr>
      </p:pic>
      <p:sp>
        <p:nvSpPr>
          <p:cNvPr id="3" name="Oval 2">
            <a:extLst>
              <a:ext uri="{FF2B5EF4-FFF2-40B4-BE49-F238E27FC236}">
                <a16:creationId xmlns:a16="http://schemas.microsoft.com/office/drawing/2014/main" id="{71B48815-EBD1-41A8-801F-6A774002AD53}"/>
              </a:ext>
            </a:extLst>
          </p:cNvPr>
          <p:cNvSpPr/>
          <p:nvPr/>
        </p:nvSpPr>
        <p:spPr>
          <a:xfrm>
            <a:off x="5069930" y="609600"/>
            <a:ext cx="1461500" cy="4000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96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8B2F41-647E-44CB-9155-88AFBB6450D8}"/>
              </a:ext>
            </a:extLst>
          </p:cNvPr>
          <p:cNvPicPr>
            <a:picLocks noChangeAspect="1"/>
          </p:cNvPicPr>
          <p:nvPr/>
        </p:nvPicPr>
        <p:blipFill>
          <a:blip r:embed="rId2"/>
          <a:stretch>
            <a:fillRect/>
          </a:stretch>
        </p:blipFill>
        <p:spPr>
          <a:xfrm>
            <a:off x="555305" y="2268997"/>
            <a:ext cx="11081385" cy="3725702"/>
          </a:xfrm>
          <a:prstGeom prst="rect">
            <a:avLst/>
          </a:prstGeom>
        </p:spPr>
      </p:pic>
      <p:sp>
        <p:nvSpPr>
          <p:cNvPr id="2" name="TextBox 1">
            <a:extLst>
              <a:ext uri="{FF2B5EF4-FFF2-40B4-BE49-F238E27FC236}">
                <a16:creationId xmlns:a16="http://schemas.microsoft.com/office/drawing/2014/main" id="{657D3EEF-DA02-4171-92E8-E52FA12B6D3B}"/>
              </a:ext>
            </a:extLst>
          </p:cNvPr>
          <p:cNvSpPr txBox="1"/>
          <p:nvPr/>
        </p:nvSpPr>
        <p:spPr>
          <a:xfrm>
            <a:off x="2193469" y="230119"/>
            <a:ext cx="7805058" cy="646331"/>
          </a:xfrm>
          <a:prstGeom prst="rect">
            <a:avLst/>
          </a:prstGeom>
          <a:noFill/>
        </p:spPr>
        <p:txBody>
          <a:bodyPr wrap="square" rtlCol="0">
            <a:spAutoFit/>
          </a:bodyPr>
          <a:lstStyle/>
          <a:p>
            <a:pPr algn="ctr"/>
            <a:r>
              <a:rPr lang="en-US" sz="3600" b="1" dirty="0">
                <a:solidFill>
                  <a:schemeClr val="accent1"/>
                </a:solidFill>
              </a:rPr>
              <a:t>Special Surveys</a:t>
            </a:r>
          </a:p>
        </p:txBody>
      </p:sp>
      <p:sp>
        <p:nvSpPr>
          <p:cNvPr id="4" name="TextBox 3">
            <a:extLst>
              <a:ext uri="{FF2B5EF4-FFF2-40B4-BE49-F238E27FC236}">
                <a16:creationId xmlns:a16="http://schemas.microsoft.com/office/drawing/2014/main" id="{A3ACAEAE-DEE2-4ED1-8E95-2A1D83E61E38}"/>
              </a:ext>
            </a:extLst>
          </p:cNvPr>
          <p:cNvSpPr txBox="1"/>
          <p:nvPr/>
        </p:nvSpPr>
        <p:spPr>
          <a:xfrm>
            <a:off x="3395063" y="972559"/>
            <a:ext cx="5401868" cy="1200329"/>
          </a:xfrm>
          <a:prstGeom prst="rect">
            <a:avLst/>
          </a:prstGeom>
          <a:noFill/>
        </p:spPr>
        <p:txBody>
          <a:bodyPr wrap="square">
            <a:spAutoFit/>
          </a:bodyPr>
          <a:lstStyle/>
          <a:p>
            <a:pPr algn="ctr"/>
            <a:r>
              <a:rPr lang="en-US" b="0" i="0" dirty="0">
                <a:effectLst/>
              </a:rPr>
              <a:t>CUPA-HR’s Special Surveys are surveys conducted on critical and timely higher ed topics such as </a:t>
            </a:r>
            <a:r>
              <a:rPr lang="en-US" dirty="0"/>
              <a:t>Employee Retention and the Multi-State Workforce. </a:t>
            </a:r>
          </a:p>
          <a:p>
            <a:pPr algn="ctr"/>
            <a:r>
              <a:rPr lang="en-US" b="1" i="0" dirty="0">
                <a:effectLst/>
              </a:rPr>
              <a:t>Access</a:t>
            </a:r>
            <a:r>
              <a:rPr lang="en-US" i="0" dirty="0">
                <a:effectLst/>
              </a:rPr>
              <a:t> through the </a:t>
            </a:r>
            <a:r>
              <a:rPr lang="en-US" b="1" dirty="0"/>
              <a:t>Main Menu</a:t>
            </a:r>
            <a:r>
              <a:rPr lang="en-US" dirty="0"/>
              <a:t> under </a:t>
            </a:r>
            <a:r>
              <a:rPr lang="en-US" b="1" dirty="0"/>
              <a:t>Research Center</a:t>
            </a:r>
            <a:r>
              <a:rPr lang="en-US" dirty="0"/>
              <a:t>. </a:t>
            </a:r>
          </a:p>
        </p:txBody>
      </p:sp>
      <p:sp>
        <p:nvSpPr>
          <p:cNvPr id="6" name="Oval 5">
            <a:extLst>
              <a:ext uri="{FF2B5EF4-FFF2-40B4-BE49-F238E27FC236}">
                <a16:creationId xmlns:a16="http://schemas.microsoft.com/office/drawing/2014/main" id="{1B2AEF38-BF0B-4A49-B6D2-5E338C18058F}"/>
              </a:ext>
            </a:extLst>
          </p:cNvPr>
          <p:cNvSpPr/>
          <p:nvPr/>
        </p:nvSpPr>
        <p:spPr>
          <a:xfrm>
            <a:off x="4942511" y="3284439"/>
            <a:ext cx="2306972" cy="2035305"/>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53857895-91A5-4C6A-8C55-B074FCA8A37A}"/>
              </a:ext>
            </a:extLst>
          </p:cNvPr>
          <p:cNvCxnSpPr>
            <a:cxnSpLocks/>
          </p:cNvCxnSpPr>
          <p:nvPr/>
        </p:nvCxnSpPr>
        <p:spPr>
          <a:xfrm flipH="1">
            <a:off x="6929306" y="3037114"/>
            <a:ext cx="516523" cy="494651"/>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hlinkClick r:id="rId3" action="ppaction://hlinksldjump"/>
            <a:extLst>
              <a:ext uri="{FF2B5EF4-FFF2-40B4-BE49-F238E27FC236}">
                <a16:creationId xmlns:a16="http://schemas.microsoft.com/office/drawing/2014/main" id="{8EB1EC6E-93BC-470E-8EA3-917C0C15C1AC}"/>
              </a:ext>
            </a:extLst>
          </p:cNvPr>
          <p:cNvSpPr txBox="1"/>
          <p:nvPr/>
        </p:nvSpPr>
        <p:spPr>
          <a:xfrm>
            <a:off x="10263674" y="6324208"/>
            <a:ext cx="1576873" cy="369332"/>
          </a:xfrm>
          <a:prstGeom prst="rect">
            <a:avLst/>
          </a:prstGeom>
          <a:noFill/>
        </p:spPr>
        <p:txBody>
          <a:bodyPr wrap="square" rtlCol="0">
            <a:spAutoFit/>
          </a:bodyPr>
          <a:lstStyle/>
          <a:p>
            <a:pPr algn="ctr"/>
            <a:r>
              <a:rPr lang="en-US" dirty="0">
                <a:hlinkClick r:id="rId3" action="ppaction://hlinksldjump"/>
              </a:rPr>
              <a:t>Back to List</a:t>
            </a:r>
            <a:endParaRPr lang="en-US" dirty="0"/>
          </a:p>
        </p:txBody>
      </p:sp>
    </p:spTree>
    <p:extLst>
      <p:ext uri="{BB962C8B-B14F-4D97-AF65-F5344CB8AC3E}">
        <p14:creationId xmlns:p14="http://schemas.microsoft.com/office/powerpoint/2010/main" val="1742157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52E3BB-9389-FC74-3328-F3419A587622}"/>
              </a:ext>
            </a:extLst>
          </p:cNvPr>
          <p:cNvPicPr>
            <a:picLocks noChangeAspect="1"/>
          </p:cNvPicPr>
          <p:nvPr/>
        </p:nvPicPr>
        <p:blipFill rotWithShape="1">
          <a:blip r:embed="rId2"/>
          <a:srcRect b="2105"/>
          <a:stretch/>
        </p:blipFill>
        <p:spPr>
          <a:xfrm>
            <a:off x="685797" y="2452164"/>
            <a:ext cx="10820400" cy="3612734"/>
          </a:xfrm>
          <a:prstGeom prst="rect">
            <a:avLst/>
          </a:prstGeom>
        </p:spPr>
      </p:pic>
      <p:sp>
        <p:nvSpPr>
          <p:cNvPr id="2" name="TextBox 1">
            <a:extLst>
              <a:ext uri="{FF2B5EF4-FFF2-40B4-BE49-F238E27FC236}">
                <a16:creationId xmlns:a16="http://schemas.microsoft.com/office/drawing/2014/main" id="{E08908E7-9AF5-4F21-9E25-2E54358E8E4C}"/>
              </a:ext>
            </a:extLst>
          </p:cNvPr>
          <p:cNvSpPr txBox="1"/>
          <p:nvPr/>
        </p:nvSpPr>
        <p:spPr>
          <a:xfrm>
            <a:off x="2193469" y="230119"/>
            <a:ext cx="7805058" cy="646331"/>
          </a:xfrm>
          <a:prstGeom prst="rect">
            <a:avLst/>
          </a:prstGeom>
          <a:noFill/>
        </p:spPr>
        <p:txBody>
          <a:bodyPr wrap="square" rtlCol="0">
            <a:spAutoFit/>
          </a:bodyPr>
          <a:lstStyle/>
          <a:p>
            <a:pPr algn="ctr"/>
            <a:r>
              <a:rPr lang="en-US" sz="3600" b="1" dirty="0">
                <a:solidFill>
                  <a:schemeClr val="accent1"/>
                </a:solidFill>
              </a:rPr>
              <a:t>Toolkits</a:t>
            </a:r>
          </a:p>
        </p:txBody>
      </p:sp>
      <p:sp>
        <p:nvSpPr>
          <p:cNvPr id="4" name="Oval 3">
            <a:extLst>
              <a:ext uri="{FF2B5EF4-FFF2-40B4-BE49-F238E27FC236}">
                <a16:creationId xmlns:a16="http://schemas.microsoft.com/office/drawing/2014/main" id="{D13E1CA2-A2F6-4139-8B9C-466133233189}"/>
              </a:ext>
            </a:extLst>
          </p:cNvPr>
          <p:cNvSpPr/>
          <p:nvPr/>
        </p:nvSpPr>
        <p:spPr>
          <a:xfrm>
            <a:off x="1002807" y="3544378"/>
            <a:ext cx="869033" cy="31074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AC1D71BB-C065-4E4B-9E4E-E3595516A1F9}"/>
              </a:ext>
            </a:extLst>
          </p:cNvPr>
          <p:cNvCxnSpPr>
            <a:cxnSpLocks/>
          </p:cNvCxnSpPr>
          <p:nvPr/>
        </p:nvCxnSpPr>
        <p:spPr>
          <a:xfrm flipH="1">
            <a:off x="1954635" y="3233057"/>
            <a:ext cx="2769765" cy="407765"/>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176C81B-386C-485E-8C56-CDBB4EE90158}"/>
              </a:ext>
            </a:extLst>
          </p:cNvPr>
          <p:cNvSpPr txBox="1"/>
          <p:nvPr/>
        </p:nvSpPr>
        <p:spPr>
          <a:xfrm>
            <a:off x="3083375" y="925643"/>
            <a:ext cx="6025244" cy="1477328"/>
          </a:xfrm>
          <a:prstGeom prst="rect">
            <a:avLst/>
          </a:prstGeom>
          <a:noFill/>
        </p:spPr>
        <p:txBody>
          <a:bodyPr wrap="square">
            <a:spAutoFit/>
          </a:bodyPr>
          <a:lstStyle/>
          <a:p>
            <a:pPr algn="ctr"/>
            <a:r>
              <a:rPr lang="en-US" b="0" i="0" dirty="0">
                <a:effectLst/>
              </a:rPr>
              <a:t>Toolkits provide a brief introduction to an HR topic and contain tools such as sample policies, forms and templates, how-to guidance and links to further resources that helps support the busy HR practitioner in their day-to-day jobs. </a:t>
            </a:r>
          </a:p>
          <a:p>
            <a:pPr algn="ctr"/>
            <a:r>
              <a:rPr lang="en-US" b="1" i="0" dirty="0">
                <a:effectLst/>
              </a:rPr>
              <a:t>Access</a:t>
            </a:r>
            <a:r>
              <a:rPr lang="en-US" i="0" dirty="0">
                <a:effectLst/>
              </a:rPr>
              <a:t> through the </a:t>
            </a:r>
            <a:r>
              <a:rPr lang="en-US" b="1" i="0" dirty="0">
                <a:effectLst/>
              </a:rPr>
              <a:t>Main Menu</a:t>
            </a:r>
            <a:r>
              <a:rPr lang="en-US" i="0" dirty="0">
                <a:effectLst/>
              </a:rPr>
              <a:t> under </a:t>
            </a:r>
            <a:r>
              <a:rPr lang="en-US" b="1" i="0" dirty="0">
                <a:effectLst/>
              </a:rPr>
              <a:t>Knowledge Center</a:t>
            </a:r>
            <a:r>
              <a:rPr lang="en-US" i="0" dirty="0">
                <a:effectLst/>
              </a:rPr>
              <a:t>.</a:t>
            </a:r>
            <a:r>
              <a:rPr lang="en-US" b="0" i="0" dirty="0">
                <a:effectLst/>
              </a:rPr>
              <a:t> </a:t>
            </a:r>
            <a:endParaRPr lang="en-US" dirty="0"/>
          </a:p>
        </p:txBody>
      </p:sp>
      <p:sp>
        <p:nvSpPr>
          <p:cNvPr id="7" name="TextBox 6">
            <a:hlinkClick r:id="rId3" action="ppaction://hlinksldjump"/>
            <a:extLst>
              <a:ext uri="{FF2B5EF4-FFF2-40B4-BE49-F238E27FC236}">
                <a16:creationId xmlns:a16="http://schemas.microsoft.com/office/drawing/2014/main" id="{08BCC67A-5801-4848-8950-A3CE5CAA4323}"/>
              </a:ext>
            </a:extLst>
          </p:cNvPr>
          <p:cNvSpPr txBox="1"/>
          <p:nvPr/>
        </p:nvSpPr>
        <p:spPr>
          <a:xfrm>
            <a:off x="10263674" y="6324208"/>
            <a:ext cx="1576873" cy="369332"/>
          </a:xfrm>
          <a:prstGeom prst="rect">
            <a:avLst/>
          </a:prstGeom>
          <a:noFill/>
        </p:spPr>
        <p:txBody>
          <a:bodyPr wrap="square" rtlCol="0">
            <a:spAutoFit/>
          </a:bodyPr>
          <a:lstStyle/>
          <a:p>
            <a:pPr algn="ctr"/>
            <a:r>
              <a:rPr lang="en-US" dirty="0">
                <a:hlinkClick r:id="rId3" action="ppaction://hlinksldjump"/>
              </a:rPr>
              <a:t>Back to List</a:t>
            </a:r>
            <a:endParaRPr lang="en-US" dirty="0"/>
          </a:p>
        </p:txBody>
      </p:sp>
    </p:spTree>
    <p:extLst>
      <p:ext uri="{BB962C8B-B14F-4D97-AF65-F5344CB8AC3E}">
        <p14:creationId xmlns:p14="http://schemas.microsoft.com/office/powerpoint/2010/main" val="2059194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2B148E-5193-48C4-8338-54F37845A624}"/>
              </a:ext>
            </a:extLst>
          </p:cNvPr>
          <p:cNvSpPr txBox="1"/>
          <p:nvPr/>
        </p:nvSpPr>
        <p:spPr>
          <a:xfrm>
            <a:off x="6578082" y="5272025"/>
            <a:ext cx="4876801" cy="1477328"/>
          </a:xfrm>
          <a:prstGeom prst="rect">
            <a:avLst/>
          </a:prstGeom>
          <a:noFill/>
          <a:ln w="19050">
            <a:noFill/>
          </a:ln>
        </p:spPr>
        <p:txBody>
          <a:bodyPr wrap="square" numCol="2" rtlCol="0">
            <a:spAutoFit/>
          </a:bodyPr>
          <a:lstStyle/>
          <a:p>
            <a:pPr marL="285750" indent="-285750">
              <a:buFont typeface="Arial" panose="020B0604020202020204" pitchFamily="34" charset="0"/>
              <a:buChar char="•"/>
            </a:pPr>
            <a:r>
              <a:rPr lang="en-US" dirty="0"/>
              <a:t>Webinars</a:t>
            </a:r>
          </a:p>
          <a:p>
            <a:pPr marL="285750" indent="-285750">
              <a:buFont typeface="Arial" panose="020B0604020202020204" pitchFamily="34" charset="0"/>
              <a:buChar char="•"/>
            </a:pPr>
            <a:r>
              <a:rPr lang="en-US" dirty="0"/>
              <a:t>Virtual Workshops</a:t>
            </a:r>
          </a:p>
          <a:p>
            <a:pPr marL="285750" indent="-285750">
              <a:buFont typeface="Arial" panose="020B0604020202020204" pitchFamily="34" charset="0"/>
              <a:buChar char="•"/>
            </a:pPr>
            <a:r>
              <a:rPr lang="en-US" dirty="0"/>
              <a:t>Research Skills Labs</a:t>
            </a:r>
          </a:p>
          <a:p>
            <a:endParaRPr lang="en-US" dirty="0"/>
          </a:p>
          <a:p>
            <a:endParaRPr lang="en-US" dirty="0"/>
          </a:p>
          <a:p>
            <a:pPr marL="285750" indent="-285750">
              <a:buFont typeface="Arial" panose="020B0604020202020204" pitchFamily="34" charset="0"/>
              <a:buChar char="•"/>
            </a:pPr>
            <a:r>
              <a:rPr lang="en-US" dirty="0"/>
              <a:t>Conferences</a:t>
            </a:r>
          </a:p>
          <a:p>
            <a:pPr marL="285750" indent="-285750">
              <a:buFont typeface="Arial" panose="020B0604020202020204" pitchFamily="34" charset="0"/>
              <a:buChar char="•"/>
            </a:pPr>
            <a:r>
              <a:rPr lang="en-US" dirty="0"/>
              <a:t>Events Calendars</a:t>
            </a:r>
          </a:p>
          <a:p>
            <a:pPr marL="285750" indent="-285750">
              <a:buFont typeface="Arial" panose="020B0604020202020204" pitchFamily="34" charset="0"/>
              <a:buChar char="•"/>
            </a:pPr>
            <a:r>
              <a:rPr lang="en-US" dirty="0"/>
              <a:t>21-Day Challenges </a:t>
            </a:r>
          </a:p>
        </p:txBody>
      </p:sp>
      <p:sp>
        <p:nvSpPr>
          <p:cNvPr id="5" name="TextBox 4">
            <a:extLst>
              <a:ext uri="{FF2B5EF4-FFF2-40B4-BE49-F238E27FC236}">
                <a16:creationId xmlns:a16="http://schemas.microsoft.com/office/drawing/2014/main" id="{B9DE7599-3B58-489E-995B-E46295A07B46}"/>
              </a:ext>
            </a:extLst>
          </p:cNvPr>
          <p:cNvSpPr txBox="1"/>
          <p:nvPr/>
        </p:nvSpPr>
        <p:spPr>
          <a:xfrm>
            <a:off x="889517" y="5172479"/>
            <a:ext cx="5206482" cy="1292662"/>
          </a:xfrm>
          <a:prstGeom prst="rect">
            <a:avLst/>
          </a:prstGeom>
          <a:noFill/>
        </p:spPr>
        <p:txBody>
          <a:bodyPr wrap="square" rtlCol="0">
            <a:spAutoFit/>
          </a:bodyPr>
          <a:lstStyle/>
          <a:p>
            <a:r>
              <a:rPr lang="en-US" dirty="0"/>
              <a:t>The</a:t>
            </a:r>
            <a:r>
              <a:rPr lang="en-US" sz="2400" b="1" dirty="0">
                <a:solidFill>
                  <a:schemeClr val="accent1"/>
                </a:solidFill>
              </a:rPr>
              <a:t> Events </a:t>
            </a:r>
            <a:r>
              <a:rPr lang="en-US" dirty="0"/>
              <a:t>page is where you can find upcoming and archived Webinars, CUPA-HR conference information and a full, searchable calendar of national and chapter events.</a:t>
            </a:r>
          </a:p>
        </p:txBody>
      </p:sp>
      <p:pic>
        <p:nvPicPr>
          <p:cNvPr id="8" name="Picture 7">
            <a:extLst>
              <a:ext uri="{FF2B5EF4-FFF2-40B4-BE49-F238E27FC236}">
                <a16:creationId xmlns:a16="http://schemas.microsoft.com/office/drawing/2014/main" id="{33A82580-0AED-A27D-EC7D-2EFB57B06559}"/>
              </a:ext>
            </a:extLst>
          </p:cNvPr>
          <p:cNvPicPr>
            <a:picLocks noChangeAspect="1"/>
          </p:cNvPicPr>
          <p:nvPr/>
        </p:nvPicPr>
        <p:blipFill rotWithShape="1">
          <a:blip r:embed="rId3"/>
          <a:srcRect t="12222" r="51161" b="5871"/>
          <a:stretch/>
        </p:blipFill>
        <p:spPr>
          <a:xfrm>
            <a:off x="1246974" y="392859"/>
            <a:ext cx="9698050" cy="4574218"/>
          </a:xfrm>
          <a:prstGeom prst="rect">
            <a:avLst/>
          </a:prstGeom>
        </p:spPr>
      </p:pic>
      <p:sp>
        <p:nvSpPr>
          <p:cNvPr id="3" name="Oval 2">
            <a:extLst>
              <a:ext uri="{FF2B5EF4-FFF2-40B4-BE49-F238E27FC236}">
                <a16:creationId xmlns:a16="http://schemas.microsoft.com/office/drawing/2014/main" id="{71B48815-EBD1-41A8-801F-6A774002AD53}"/>
              </a:ext>
            </a:extLst>
          </p:cNvPr>
          <p:cNvSpPr/>
          <p:nvPr/>
        </p:nvSpPr>
        <p:spPr>
          <a:xfrm>
            <a:off x="6501880" y="616216"/>
            <a:ext cx="542180" cy="360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093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2B148E-5193-48C4-8338-54F37845A624}"/>
              </a:ext>
            </a:extLst>
          </p:cNvPr>
          <p:cNvSpPr txBox="1"/>
          <p:nvPr/>
        </p:nvSpPr>
        <p:spPr>
          <a:xfrm>
            <a:off x="6095999" y="5284446"/>
            <a:ext cx="5483290" cy="1477328"/>
          </a:xfrm>
          <a:prstGeom prst="rect">
            <a:avLst/>
          </a:prstGeom>
          <a:noFill/>
          <a:ln w="19050">
            <a:noFill/>
          </a:ln>
        </p:spPr>
        <p:txBody>
          <a:bodyPr wrap="square" numCol="2" rtlCol="0">
            <a:spAutoFit/>
          </a:bodyPr>
          <a:lstStyle/>
          <a:p>
            <a:pPr marL="285750" indent="-285750">
              <a:buFont typeface="Arial" panose="020B0604020202020204" pitchFamily="34" charset="0"/>
              <a:buChar char="•"/>
            </a:pPr>
            <a:r>
              <a:rPr lang="en-US" dirty="0"/>
              <a:t>Research Publications</a:t>
            </a:r>
          </a:p>
          <a:p>
            <a:pPr marL="285750" indent="-285750">
              <a:buFont typeface="Arial" panose="020B0604020202020204" pitchFamily="34" charset="0"/>
              <a:buChar char="•"/>
            </a:pPr>
            <a:r>
              <a:rPr lang="en-US" dirty="0"/>
              <a:t>Workforce Data</a:t>
            </a:r>
          </a:p>
          <a:p>
            <a:pPr marL="285750" indent="-285750">
              <a:buFont typeface="Arial" panose="020B0604020202020204" pitchFamily="34" charset="0"/>
              <a:buChar char="•"/>
            </a:pPr>
            <a:r>
              <a:rPr lang="en-US" dirty="0"/>
              <a:t>Special Surveys</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a:t>Interactive Graphics</a:t>
            </a:r>
          </a:p>
          <a:p>
            <a:pPr marL="285750" indent="-285750">
              <a:buFont typeface="Arial" panose="020B0604020202020204" pitchFamily="34" charset="0"/>
              <a:buChar char="•"/>
            </a:pPr>
            <a:r>
              <a:rPr lang="en-US" dirty="0"/>
              <a:t>Survey Support</a:t>
            </a:r>
          </a:p>
          <a:p>
            <a:pPr marL="285750" indent="-285750">
              <a:buFont typeface="Arial" panose="020B0604020202020204" pitchFamily="34" charset="0"/>
              <a:buChar char="•"/>
            </a:pPr>
            <a:r>
              <a:rPr lang="en-US" dirty="0" err="1"/>
              <a:t>DataOnDemand</a:t>
            </a:r>
            <a:r>
              <a:rPr lang="en-US" dirty="0"/>
              <a:t> Support</a:t>
            </a:r>
          </a:p>
        </p:txBody>
      </p:sp>
      <p:sp>
        <p:nvSpPr>
          <p:cNvPr id="5" name="TextBox 4">
            <a:extLst>
              <a:ext uri="{FF2B5EF4-FFF2-40B4-BE49-F238E27FC236}">
                <a16:creationId xmlns:a16="http://schemas.microsoft.com/office/drawing/2014/main" id="{B9DE7599-3B58-489E-995B-E46295A07B46}"/>
              </a:ext>
            </a:extLst>
          </p:cNvPr>
          <p:cNvSpPr txBox="1"/>
          <p:nvPr/>
        </p:nvSpPr>
        <p:spPr>
          <a:xfrm>
            <a:off x="889517" y="5172479"/>
            <a:ext cx="5206482" cy="1292662"/>
          </a:xfrm>
          <a:prstGeom prst="rect">
            <a:avLst/>
          </a:prstGeom>
          <a:noFill/>
        </p:spPr>
        <p:txBody>
          <a:bodyPr wrap="square" rtlCol="0">
            <a:spAutoFit/>
          </a:bodyPr>
          <a:lstStyle/>
          <a:p>
            <a:r>
              <a:rPr lang="en-US" dirty="0"/>
              <a:t>The</a:t>
            </a:r>
            <a:r>
              <a:rPr lang="en-US" sz="2400" b="1" dirty="0">
                <a:solidFill>
                  <a:schemeClr val="accent1"/>
                </a:solidFill>
              </a:rPr>
              <a:t> Research Center</a:t>
            </a:r>
            <a:r>
              <a:rPr lang="en-US" dirty="0"/>
              <a:t> houses CUPA-HR’s data resources including annual workforce data, research publications, special surveys, and information and support for our </a:t>
            </a:r>
            <a:r>
              <a:rPr lang="en-US" dirty="0" err="1"/>
              <a:t>DataOnDemand</a:t>
            </a:r>
            <a:r>
              <a:rPr lang="en-US" dirty="0"/>
              <a:t> application. </a:t>
            </a:r>
          </a:p>
        </p:txBody>
      </p:sp>
      <p:pic>
        <p:nvPicPr>
          <p:cNvPr id="7" name="Picture 6">
            <a:extLst>
              <a:ext uri="{FF2B5EF4-FFF2-40B4-BE49-F238E27FC236}">
                <a16:creationId xmlns:a16="http://schemas.microsoft.com/office/drawing/2014/main" id="{DED55E8B-DD96-21A2-A8A0-FE4C34A4ABDA}"/>
              </a:ext>
            </a:extLst>
          </p:cNvPr>
          <p:cNvPicPr>
            <a:picLocks noChangeAspect="1"/>
          </p:cNvPicPr>
          <p:nvPr/>
        </p:nvPicPr>
        <p:blipFill rotWithShape="1">
          <a:blip r:embed="rId3"/>
          <a:srcRect t="12222" r="51161" b="5871"/>
          <a:stretch/>
        </p:blipFill>
        <p:spPr>
          <a:xfrm>
            <a:off x="1246974" y="392859"/>
            <a:ext cx="9698050" cy="4574218"/>
          </a:xfrm>
          <a:prstGeom prst="rect">
            <a:avLst/>
          </a:prstGeom>
        </p:spPr>
      </p:pic>
      <p:sp>
        <p:nvSpPr>
          <p:cNvPr id="3" name="Oval 2">
            <a:extLst>
              <a:ext uri="{FF2B5EF4-FFF2-40B4-BE49-F238E27FC236}">
                <a16:creationId xmlns:a16="http://schemas.microsoft.com/office/drawing/2014/main" id="{71B48815-EBD1-41A8-801F-6A774002AD53}"/>
              </a:ext>
            </a:extLst>
          </p:cNvPr>
          <p:cNvSpPr/>
          <p:nvPr/>
        </p:nvSpPr>
        <p:spPr>
          <a:xfrm>
            <a:off x="7060282" y="631051"/>
            <a:ext cx="1223747" cy="3575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416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2B148E-5193-48C4-8338-54F37845A624}"/>
              </a:ext>
            </a:extLst>
          </p:cNvPr>
          <p:cNvSpPr txBox="1"/>
          <p:nvPr/>
        </p:nvSpPr>
        <p:spPr>
          <a:xfrm>
            <a:off x="6557866" y="5159830"/>
            <a:ext cx="5634134" cy="2308324"/>
          </a:xfrm>
          <a:prstGeom prst="rect">
            <a:avLst/>
          </a:prstGeom>
          <a:noFill/>
          <a:ln w="19050">
            <a:noFill/>
          </a:ln>
        </p:spPr>
        <p:txBody>
          <a:bodyPr wrap="square" numCol="2" rtlCol="0">
            <a:spAutoFit/>
          </a:bodyPr>
          <a:lstStyle/>
          <a:p>
            <a:pPr marL="285750" indent="-285750">
              <a:buFont typeface="Arial" panose="020B0604020202020204" pitchFamily="34" charset="0"/>
              <a:buChar char="•"/>
            </a:pPr>
            <a:r>
              <a:rPr lang="en-US" dirty="0"/>
              <a:t>Membership Information </a:t>
            </a:r>
          </a:p>
          <a:p>
            <a:pPr marL="285750" indent="-285750">
              <a:buFont typeface="Arial" panose="020B0604020202020204" pitchFamily="34" charset="0"/>
              <a:buChar char="•"/>
            </a:pPr>
            <a:r>
              <a:rPr lang="en-US" dirty="0"/>
              <a:t>Manage Roster</a:t>
            </a:r>
          </a:p>
          <a:p>
            <a:pPr marL="285750" indent="-285750">
              <a:buFont typeface="Arial" panose="020B0604020202020204" pitchFamily="34" charset="0"/>
              <a:buChar char="•"/>
            </a:pPr>
            <a:r>
              <a:rPr lang="en-US" dirty="0"/>
              <a:t>Update Member Profile</a:t>
            </a:r>
          </a:p>
          <a:p>
            <a:pPr marL="285750" indent="-285750">
              <a:buFont typeface="Arial" panose="020B0604020202020204" pitchFamily="34" charset="0"/>
              <a:buChar char="•"/>
            </a:pPr>
            <a:r>
              <a:rPr lang="en-US" dirty="0"/>
              <a:t>Member Directory</a:t>
            </a:r>
          </a:p>
          <a:p>
            <a:pPr marL="285750" indent="-285750">
              <a:buFont typeface="Arial" panose="020B0604020202020204" pitchFamily="34" charset="0"/>
              <a:buChar char="•"/>
            </a:pPr>
            <a:r>
              <a:rPr lang="en-US" dirty="0"/>
              <a:t>Corporate Directory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a:t>Member Awards</a:t>
            </a:r>
          </a:p>
          <a:p>
            <a:pPr marL="285750" indent="-285750">
              <a:buFont typeface="Arial" panose="020B0604020202020204" pitchFamily="34" charset="0"/>
              <a:buChar char="•"/>
            </a:pPr>
            <a:r>
              <a:rPr lang="en-US" dirty="0"/>
              <a:t>Chapter Information</a:t>
            </a:r>
          </a:p>
          <a:p>
            <a:pPr marL="285750" indent="-285750">
              <a:buFont typeface="Arial" panose="020B0604020202020204" pitchFamily="34" charset="0"/>
              <a:buChar char="•"/>
            </a:pPr>
            <a:r>
              <a:rPr lang="en-US" dirty="0"/>
              <a:t>Access Connect</a:t>
            </a:r>
          </a:p>
          <a:p>
            <a:pPr marL="285750" indent="-285750">
              <a:buFont typeface="Arial" panose="020B0604020202020204" pitchFamily="34" charset="0"/>
              <a:buChar char="•"/>
            </a:pPr>
            <a:r>
              <a:rPr lang="en-US" dirty="0"/>
              <a:t>Get Involved</a:t>
            </a:r>
          </a:p>
        </p:txBody>
      </p:sp>
      <p:sp>
        <p:nvSpPr>
          <p:cNvPr id="5" name="TextBox 4">
            <a:extLst>
              <a:ext uri="{FF2B5EF4-FFF2-40B4-BE49-F238E27FC236}">
                <a16:creationId xmlns:a16="http://schemas.microsoft.com/office/drawing/2014/main" id="{B9DE7599-3B58-489E-995B-E46295A07B46}"/>
              </a:ext>
            </a:extLst>
          </p:cNvPr>
          <p:cNvSpPr txBox="1"/>
          <p:nvPr/>
        </p:nvSpPr>
        <p:spPr>
          <a:xfrm>
            <a:off x="889517" y="5172479"/>
            <a:ext cx="5206482" cy="1292662"/>
          </a:xfrm>
          <a:prstGeom prst="rect">
            <a:avLst/>
          </a:prstGeom>
          <a:noFill/>
        </p:spPr>
        <p:txBody>
          <a:bodyPr wrap="square" rtlCol="0">
            <a:spAutoFit/>
          </a:bodyPr>
          <a:lstStyle/>
          <a:p>
            <a:r>
              <a:rPr lang="en-US" dirty="0"/>
              <a:t>The</a:t>
            </a:r>
            <a:r>
              <a:rPr lang="en-US" sz="2400" b="1" dirty="0">
                <a:solidFill>
                  <a:schemeClr val="accent1"/>
                </a:solidFill>
              </a:rPr>
              <a:t> Membership </a:t>
            </a:r>
            <a:r>
              <a:rPr lang="en-US" dirty="0"/>
              <a:t>page is where you can add individuals to your membership roster, find chapter information and access the Connect forums. You can also find out how to get involved with CUPA-HR here.</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483970F-C5A1-E46E-EF29-53614AB9C2D0}"/>
                  </a:ext>
                </a:extLst>
              </p14:cNvPr>
              <p14:cNvContentPartPr/>
              <p14:nvPr/>
            </p14:nvContentPartPr>
            <p14:xfrm>
              <a:off x="2873400" y="3831257"/>
              <a:ext cx="360" cy="360"/>
            </p14:xfrm>
          </p:contentPart>
        </mc:Choice>
        <mc:Fallback xmlns="">
          <p:pic>
            <p:nvPicPr>
              <p:cNvPr id="6" name="Ink 5">
                <a:extLst>
                  <a:ext uri="{FF2B5EF4-FFF2-40B4-BE49-F238E27FC236}">
                    <a16:creationId xmlns:a16="http://schemas.microsoft.com/office/drawing/2014/main" id="{7483970F-C5A1-E46E-EF29-53614AB9C2D0}"/>
                  </a:ext>
                </a:extLst>
              </p:cNvPr>
              <p:cNvPicPr/>
              <p:nvPr/>
            </p:nvPicPr>
            <p:blipFill>
              <a:blip r:embed="rId4"/>
              <a:stretch>
                <a:fillRect/>
              </a:stretch>
            </p:blipFill>
            <p:spPr>
              <a:xfrm>
                <a:off x="2819400" y="3723617"/>
                <a:ext cx="108000" cy="216000"/>
              </a:xfrm>
              <a:prstGeom prst="rect">
                <a:avLst/>
              </a:prstGeom>
            </p:spPr>
          </p:pic>
        </mc:Fallback>
      </mc:AlternateContent>
      <p:pic>
        <p:nvPicPr>
          <p:cNvPr id="11" name="Picture 10">
            <a:extLst>
              <a:ext uri="{FF2B5EF4-FFF2-40B4-BE49-F238E27FC236}">
                <a16:creationId xmlns:a16="http://schemas.microsoft.com/office/drawing/2014/main" id="{5BE67357-88E5-D0FE-6BA3-E77A9D0E5731}"/>
              </a:ext>
            </a:extLst>
          </p:cNvPr>
          <p:cNvPicPr>
            <a:picLocks noChangeAspect="1"/>
          </p:cNvPicPr>
          <p:nvPr/>
        </p:nvPicPr>
        <p:blipFill rotWithShape="1">
          <a:blip r:embed="rId5"/>
          <a:srcRect t="12222" r="51161" b="5871"/>
          <a:stretch/>
        </p:blipFill>
        <p:spPr>
          <a:xfrm>
            <a:off x="1246974" y="392859"/>
            <a:ext cx="9698050" cy="4574218"/>
          </a:xfrm>
          <a:prstGeom prst="rect">
            <a:avLst/>
          </a:prstGeom>
        </p:spPr>
      </p:pic>
      <p:sp>
        <p:nvSpPr>
          <p:cNvPr id="3" name="Oval 2">
            <a:extLst>
              <a:ext uri="{FF2B5EF4-FFF2-40B4-BE49-F238E27FC236}">
                <a16:creationId xmlns:a16="http://schemas.microsoft.com/office/drawing/2014/main" id="{71B48815-EBD1-41A8-801F-6A774002AD53}"/>
              </a:ext>
            </a:extLst>
          </p:cNvPr>
          <p:cNvSpPr/>
          <p:nvPr/>
        </p:nvSpPr>
        <p:spPr>
          <a:xfrm>
            <a:off x="9033590" y="647300"/>
            <a:ext cx="1013926" cy="3324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035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DE7599-3B58-489E-995B-E46295A07B46}"/>
              </a:ext>
            </a:extLst>
          </p:cNvPr>
          <p:cNvSpPr txBox="1"/>
          <p:nvPr/>
        </p:nvSpPr>
        <p:spPr>
          <a:xfrm>
            <a:off x="889517" y="5172479"/>
            <a:ext cx="5206482" cy="1015663"/>
          </a:xfrm>
          <a:prstGeom prst="rect">
            <a:avLst/>
          </a:prstGeom>
          <a:noFill/>
        </p:spPr>
        <p:txBody>
          <a:bodyPr wrap="square" rtlCol="0">
            <a:spAutoFit/>
          </a:bodyPr>
          <a:lstStyle/>
          <a:p>
            <a:r>
              <a:rPr lang="en-US" dirty="0"/>
              <a:t>Find news and insight pieces on the </a:t>
            </a:r>
            <a:r>
              <a:rPr lang="en-US" sz="2400" b="1" dirty="0">
                <a:solidFill>
                  <a:schemeClr val="accent1"/>
                </a:solidFill>
              </a:rPr>
              <a:t>Blog</a:t>
            </a:r>
            <a:r>
              <a:rPr lang="en-US" dirty="0"/>
              <a:t>. You can search current and archived posts by keyword or by using the category menu at the right of the page.</a:t>
            </a:r>
          </a:p>
        </p:txBody>
      </p:sp>
      <p:sp>
        <p:nvSpPr>
          <p:cNvPr id="6" name="TextBox 5">
            <a:extLst>
              <a:ext uri="{FF2B5EF4-FFF2-40B4-BE49-F238E27FC236}">
                <a16:creationId xmlns:a16="http://schemas.microsoft.com/office/drawing/2014/main" id="{8B9DE6FC-87CB-4682-B55B-0454A1B7CEC5}"/>
              </a:ext>
            </a:extLst>
          </p:cNvPr>
          <p:cNvSpPr txBox="1"/>
          <p:nvPr/>
        </p:nvSpPr>
        <p:spPr>
          <a:xfrm>
            <a:off x="6562529" y="5284446"/>
            <a:ext cx="5016760" cy="646331"/>
          </a:xfrm>
          <a:prstGeom prst="rect">
            <a:avLst/>
          </a:prstGeom>
          <a:noFill/>
          <a:ln w="19050">
            <a:noFill/>
          </a:ln>
        </p:spPr>
        <p:txBody>
          <a:bodyPr wrap="square" numCol="2" rtlCol="0">
            <a:spAutoFit/>
          </a:bodyPr>
          <a:lstStyle/>
          <a:p>
            <a:pPr marL="285750" indent="-285750">
              <a:buFont typeface="Arial" panose="020B0604020202020204" pitchFamily="34" charset="0"/>
              <a:buChar char="•"/>
            </a:pPr>
            <a:r>
              <a:rPr lang="en-US" dirty="0"/>
              <a:t>Higher ed HR News</a:t>
            </a:r>
          </a:p>
          <a:p>
            <a:pPr marL="285750" indent="-285750">
              <a:buFont typeface="Arial" panose="020B0604020202020204" pitchFamily="34" charset="0"/>
              <a:buChar char="•"/>
            </a:pPr>
            <a:r>
              <a:rPr lang="en-US" dirty="0"/>
              <a:t>Guest Posts</a:t>
            </a:r>
          </a:p>
          <a:p>
            <a:pPr marL="285750" indent="-285750">
              <a:buFont typeface="Arial" panose="020B0604020202020204" pitchFamily="34" charset="0"/>
              <a:buChar char="•"/>
            </a:pPr>
            <a:r>
              <a:rPr lang="en-US" dirty="0"/>
              <a:t>Legislative News </a:t>
            </a:r>
          </a:p>
          <a:p>
            <a:pPr marL="285750" indent="-285750">
              <a:buFont typeface="Arial" panose="020B0604020202020204" pitchFamily="34" charset="0"/>
              <a:buChar char="•"/>
            </a:pPr>
            <a:r>
              <a:rPr lang="en-US" dirty="0"/>
              <a:t>CUPA-HR News</a:t>
            </a:r>
          </a:p>
        </p:txBody>
      </p:sp>
      <p:pic>
        <p:nvPicPr>
          <p:cNvPr id="4" name="Picture 3">
            <a:extLst>
              <a:ext uri="{FF2B5EF4-FFF2-40B4-BE49-F238E27FC236}">
                <a16:creationId xmlns:a16="http://schemas.microsoft.com/office/drawing/2014/main" id="{AFBE555E-894C-06EC-7B35-2D16A0B36553}"/>
              </a:ext>
            </a:extLst>
          </p:cNvPr>
          <p:cNvPicPr>
            <a:picLocks noChangeAspect="1"/>
          </p:cNvPicPr>
          <p:nvPr/>
        </p:nvPicPr>
        <p:blipFill rotWithShape="1">
          <a:blip r:embed="rId2"/>
          <a:srcRect t="12222" r="51161" b="5871"/>
          <a:stretch/>
        </p:blipFill>
        <p:spPr>
          <a:xfrm>
            <a:off x="1246974" y="392859"/>
            <a:ext cx="9698050" cy="4574218"/>
          </a:xfrm>
          <a:prstGeom prst="rect">
            <a:avLst/>
          </a:prstGeom>
        </p:spPr>
      </p:pic>
      <p:sp>
        <p:nvSpPr>
          <p:cNvPr id="3" name="Oval 2">
            <a:extLst>
              <a:ext uri="{FF2B5EF4-FFF2-40B4-BE49-F238E27FC236}">
                <a16:creationId xmlns:a16="http://schemas.microsoft.com/office/drawing/2014/main" id="{71B48815-EBD1-41A8-801F-6A774002AD53}"/>
              </a:ext>
            </a:extLst>
          </p:cNvPr>
          <p:cNvSpPr/>
          <p:nvPr/>
        </p:nvSpPr>
        <p:spPr>
          <a:xfrm>
            <a:off x="7407147" y="392859"/>
            <a:ext cx="488854" cy="3079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4204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2CD759-2779-4956-BE90-DA54229EC9AD}"/>
              </a:ext>
            </a:extLst>
          </p:cNvPr>
          <p:cNvSpPr txBox="1"/>
          <p:nvPr/>
        </p:nvSpPr>
        <p:spPr>
          <a:xfrm>
            <a:off x="2111825" y="1178290"/>
            <a:ext cx="7968343" cy="5262979"/>
          </a:xfrm>
          <a:prstGeom prst="rect">
            <a:avLst/>
          </a:prstGeom>
          <a:noFill/>
        </p:spPr>
        <p:txBody>
          <a:bodyPr wrap="square" rtlCol="0">
            <a:spAutoFit/>
          </a:bodyPr>
          <a:lstStyle/>
          <a:p>
            <a:pPr algn="ctr"/>
            <a:r>
              <a:rPr lang="en-US" sz="2400" dirty="0">
                <a:hlinkClick r:id="rId3" action="ppaction://hlinksldjump"/>
              </a:rPr>
              <a:t>Annual Workforce Data</a:t>
            </a:r>
            <a:endParaRPr lang="en-US" sz="2400" dirty="0">
              <a:hlinkClick r:id="rId4" action="ppaction://hlinksldjump"/>
            </a:endParaRPr>
          </a:p>
          <a:p>
            <a:pPr algn="ctr"/>
            <a:r>
              <a:rPr lang="en-US" sz="2400" dirty="0">
                <a:hlinkClick r:id="rId4" action="ppaction://hlinksldjump"/>
              </a:rPr>
              <a:t>Calendar of Events</a:t>
            </a:r>
            <a:endParaRPr lang="en-US" sz="2400" dirty="0"/>
          </a:p>
          <a:p>
            <a:pPr algn="ctr"/>
            <a:r>
              <a:rPr lang="en-US" sz="2400" dirty="0">
                <a:hlinkClick r:id="rId5" action="ppaction://hlinksldjump"/>
              </a:rPr>
              <a:t>Connect Forums</a:t>
            </a:r>
            <a:endParaRPr lang="en-US" sz="2400" dirty="0"/>
          </a:p>
          <a:p>
            <a:pPr algn="ctr"/>
            <a:r>
              <a:rPr lang="en-US" sz="2400" dirty="0">
                <a:hlinkClick r:id="rId6" action="ppaction://hlinksldjump"/>
              </a:rPr>
              <a:t>Creating Inclusive Communities</a:t>
            </a:r>
            <a:endParaRPr lang="en-US" sz="2400" dirty="0"/>
          </a:p>
          <a:p>
            <a:pPr algn="ctr"/>
            <a:r>
              <a:rPr lang="en-US" sz="2400" dirty="0">
                <a:hlinkClick r:id="rId7" action="ppaction://hlinksldjump"/>
              </a:rPr>
              <a:t>Diversity Resources Page</a:t>
            </a:r>
            <a:endParaRPr lang="en-US" sz="2400" dirty="0"/>
          </a:p>
          <a:p>
            <a:pPr algn="ctr"/>
            <a:r>
              <a:rPr lang="en-US" sz="2400" dirty="0">
                <a:hlinkClick r:id="rId8" action="ppaction://hlinksldjump"/>
              </a:rPr>
              <a:t>Essentials Videos</a:t>
            </a:r>
            <a:endParaRPr lang="en-US" sz="2400" dirty="0"/>
          </a:p>
          <a:p>
            <a:pPr algn="ctr"/>
            <a:r>
              <a:rPr lang="en-US" sz="2400" dirty="0">
                <a:hlinkClick r:id="rId9" action="ppaction://hlinksldjump"/>
              </a:rPr>
              <a:t>Job Description Index</a:t>
            </a:r>
            <a:endParaRPr lang="en-US" sz="2400" dirty="0"/>
          </a:p>
          <a:p>
            <a:pPr algn="ctr"/>
            <a:r>
              <a:rPr lang="en-US" sz="2400" dirty="0">
                <a:hlinkClick r:id="rId10" action="ppaction://hlinksldjump"/>
              </a:rPr>
              <a:t>Magazine</a:t>
            </a:r>
            <a:endParaRPr lang="en-US" sz="2400" dirty="0"/>
          </a:p>
          <a:p>
            <a:pPr algn="ctr"/>
            <a:r>
              <a:rPr lang="en-US" sz="2400" dirty="0">
                <a:hlinkClick r:id="rId11" action="ppaction://hlinksldjump"/>
              </a:rPr>
              <a:t>Membership Roster</a:t>
            </a:r>
            <a:endParaRPr lang="en-US" sz="2400" dirty="0"/>
          </a:p>
          <a:p>
            <a:pPr algn="ctr"/>
            <a:r>
              <a:rPr lang="en-US" sz="2400" dirty="0">
                <a:hlinkClick r:id="rId12" action="ppaction://hlinksldjump"/>
              </a:rPr>
              <a:t>On-Demand Webinars</a:t>
            </a:r>
            <a:endParaRPr lang="en-US" sz="2400" dirty="0"/>
          </a:p>
          <a:p>
            <a:pPr algn="ctr"/>
            <a:r>
              <a:rPr lang="en-US" sz="2400" dirty="0">
                <a:hlinkClick r:id="rId13" action="ppaction://hlinksldjump"/>
              </a:rPr>
              <a:t>Research Publications</a:t>
            </a:r>
            <a:endParaRPr lang="en-US" sz="2400" dirty="0"/>
          </a:p>
          <a:p>
            <a:pPr algn="ctr"/>
            <a:r>
              <a:rPr lang="en-US" sz="2400" dirty="0">
                <a:hlinkClick r:id="rId14" action="ppaction://hlinksldjump"/>
              </a:rPr>
              <a:t>Special Surveys</a:t>
            </a:r>
            <a:endParaRPr lang="en-US" sz="2400" dirty="0"/>
          </a:p>
          <a:p>
            <a:pPr algn="ctr"/>
            <a:r>
              <a:rPr lang="en-US" sz="2400" dirty="0">
                <a:hlinkClick r:id="rId15" action="ppaction://hlinksldjump"/>
              </a:rPr>
              <a:t>Podcasts</a:t>
            </a:r>
            <a:endParaRPr lang="en-US" sz="2400" dirty="0"/>
          </a:p>
          <a:p>
            <a:pPr algn="ctr"/>
            <a:r>
              <a:rPr lang="en-US" sz="2400" dirty="0">
                <a:hlinkClick r:id="rId16" action="ppaction://hlinksldjump"/>
              </a:rPr>
              <a:t>Toolkits</a:t>
            </a:r>
            <a:endParaRPr lang="en-US" sz="2400" dirty="0"/>
          </a:p>
        </p:txBody>
      </p:sp>
      <p:sp>
        <p:nvSpPr>
          <p:cNvPr id="3" name="TextBox 2">
            <a:extLst>
              <a:ext uri="{FF2B5EF4-FFF2-40B4-BE49-F238E27FC236}">
                <a16:creationId xmlns:a16="http://schemas.microsoft.com/office/drawing/2014/main" id="{21A79560-E7EC-4A92-8EF3-059EF100FB05}"/>
              </a:ext>
            </a:extLst>
          </p:cNvPr>
          <p:cNvSpPr txBox="1"/>
          <p:nvPr/>
        </p:nvSpPr>
        <p:spPr>
          <a:xfrm>
            <a:off x="2193468" y="416731"/>
            <a:ext cx="7805058" cy="646331"/>
          </a:xfrm>
          <a:prstGeom prst="rect">
            <a:avLst/>
          </a:prstGeom>
          <a:noFill/>
        </p:spPr>
        <p:txBody>
          <a:bodyPr wrap="square" rtlCol="0">
            <a:spAutoFit/>
          </a:bodyPr>
          <a:lstStyle/>
          <a:p>
            <a:pPr algn="ctr"/>
            <a:r>
              <a:rPr lang="en-US" sz="3600" b="1" dirty="0">
                <a:solidFill>
                  <a:schemeClr val="accent1"/>
                </a:solidFill>
              </a:rPr>
              <a:t>Quick CUPA-HR Resource &amp; Tool Guide</a:t>
            </a:r>
          </a:p>
        </p:txBody>
      </p:sp>
    </p:spTree>
    <p:extLst>
      <p:ext uri="{BB962C8B-B14F-4D97-AF65-F5344CB8AC3E}">
        <p14:creationId xmlns:p14="http://schemas.microsoft.com/office/powerpoint/2010/main" val="1384669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8B2F41-647E-44CB-9155-88AFBB6450D8}"/>
              </a:ext>
            </a:extLst>
          </p:cNvPr>
          <p:cNvPicPr>
            <a:picLocks noChangeAspect="1"/>
          </p:cNvPicPr>
          <p:nvPr/>
        </p:nvPicPr>
        <p:blipFill>
          <a:blip r:embed="rId2"/>
          <a:stretch>
            <a:fillRect/>
          </a:stretch>
        </p:blipFill>
        <p:spPr>
          <a:xfrm>
            <a:off x="555305" y="2268997"/>
            <a:ext cx="11081385" cy="3725702"/>
          </a:xfrm>
          <a:prstGeom prst="rect">
            <a:avLst/>
          </a:prstGeom>
        </p:spPr>
      </p:pic>
      <p:sp>
        <p:nvSpPr>
          <p:cNvPr id="2" name="TextBox 1">
            <a:extLst>
              <a:ext uri="{FF2B5EF4-FFF2-40B4-BE49-F238E27FC236}">
                <a16:creationId xmlns:a16="http://schemas.microsoft.com/office/drawing/2014/main" id="{657D3EEF-DA02-4171-92E8-E52FA12B6D3B}"/>
              </a:ext>
            </a:extLst>
          </p:cNvPr>
          <p:cNvSpPr txBox="1"/>
          <p:nvPr/>
        </p:nvSpPr>
        <p:spPr>
          <a:xfrm>
            <a:off x="2193469" y="230119"/>
            <a:ext cx="7805058" cy="646331"/>
          </a:xfrm>
          <a:prstGeom prst="rect">
            <a:avLst/>
          </a:prstGeom>
          <a:noFill/>
        </p:spPr>
        <p:txBody>
          <a:bodyPr wrap="square" rtlCol="0">
            <a:spAutoFit/>
          </a:bodyPr>
          <a:lstStyle/>
          <a:p>
            <a:pPr algn="ctr"/>
            <a:r>
              <a:rPr lang="en-US" sz="3600" b="1" dirty="0">
                <a:solidFill>
                  <a:schemeClr val="accent1"/>
                </a:solidFill>
              </a:rPr>
              <a:t>Annual Workforce Data</a:t>
            </a:r>
          </a:p>
        </p:txBody>
      </p:sp>
      <p:sp>
        <p:nvSpPr>
          <p:cNvPr id="4" name="TextBox 3">
            <a:extLst>
              <a:ext uri="{FF2B5EF4-FFF2-40B4-BE49-F238E27FC236}">
                <a16:creationId xmlns:a16="http://schemas.microsoft.com/office/drawing/2014/main" id="{A3ACAEAE-DEE2-4ED1-8E95-2A1D83E61E38}"/>
              </a:ext>
            </a:extLst>
          </p:cNvPr>
          <p:cNvSpPr txBox="1"/>
          <p:nvPr/>
        </p:nvSpPr>
        <p:spPr>
          <a:xfrm>
            <a:off x="3390868" y="972559"/>
            <a:ext cx="5410257" cy="1200329"/>
          </a:xfrm>
          <a:prstGeom prst="rect">
            <a:avLst/>
          </a:prstGeom>
          <a:noFill/>
        </p:spPr>
        <p:txBody>
          <a:bodyPr wrap="square">
            <a:spAutoFit/>
          </a:bodyPr>
          <a:lstStyle/>
          <a:p>
            <a:pPr algn="ctr"/>
            <a:r>
              <a:rPr lang="en-US" b="0" i="0" dirty="0">
                <a:effectLst/>
              </a:rPr>
              <a:t>CUPA-HR’s Annual Workforce Data highlights important findings and trends in higher ed workforce planning, turnover, pay equity, representation and more. </a:t>
            </a:r>
          </a:p>
          <a:p>
            <a:pPr algn="ctr"/>
            <a:r>
              <a:rPr lang="en-US" b="1" i="0" dirty="0">
                <a:effectLst/>
              </a:rPr>
              <a:t>Access</a:t>
            </a:r>
            <a:r>
              <a:rPr lang="en-US" i="0" dirty="0">
                <a:effectLst/>
              </a:rPr>
              <a:t> through the </a:t>
            </a:r>
            <a:r>
              <a:rPr lang="en-US" b="1" dirty="0"/>
              <a:t>Main Menu</a:t>
            </a:r>
            <a:r>
              <a:rPr lang="en-US" dirty="0"/>
              <a:t> under </a:t>
            </a:r>
            <a:r>
              <a:rPr lang="en-US" b="1" dirty="0"/>
              <a:t>Research Center</a:t>
            </a:r>
            <a:r>
              <a:rPr lang="en-US" dirty="0"/>
              <a:t>. </a:t>
            </a:r>
          </a:p>
        </p:txBody>
      </p:sp>
      <p:sp>
        <p:nvSpPr>
          <p:cNvPr id="6" name="Oval 5">
            <a:extLst>
              <a:ext uri="{FF2B5EF4-FFF2-40B4-BE49-F238E27FC236}">
                <a16:creationId xmlns:a16="http://schemas.microsoft.com/office/drawing/2014/main" id="{1B2AEF38-BF0B-4A49-B6D2-5E338C18058F}"/>
              </a:ext>
            </a:extLst>
          </p:cNvPr>
          <p:cNvSpPr/>
          <p:nvPr/>
        </p:nvSpPr>
        <p:spPr>
          <a:xfrm>
            <a:off x="789284" y="4223163"/>
            <a:ext cx="1691104" cy="3907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53857895-91A5-4C6A-8C55-B074FCA8A37A}"/>
              </a:ext>
            </a:extLst>
          </p:cNvPr>
          <p:cNvCxnSpPr>
            <a:cxnSpLocks/>
          </p:cNvCxnSpPr>
          <p:nvPr/>
        </p:nvCxnSpPr>
        <p:spPr>
          <a:xfrm flipH="1">
            <a:off x="2592198" y="3037114"/>
            <a:ext cx="4853631" cy="1358717"/>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hlinkClick r:id="rId3" action="ppaction://hlinksldjump"/>
            <a:extLst>
              <a:ext uri="{FF2B5EF4-FFF2-40B4-BE49-F238E27FC236}">
                <a16:creationId xmlns:a16="http://schemas.microsoft.com/office/drawing/2014/main" id="{8EB1EC6E-93BC-470E-8EA3-917C0C15C1AC}"/>
              </a:ext>
            </a:extLst>
          </p:cNvPr>
          <p:cNvSpPr txBox="1"/>
          <p:nvPr/>
        </p:nvSpPr>
        <p:spPr>
          <a:xfrm>
            <a:off x="10263674" y="6324208"/>
            <a:ext cx="1576873" cy="369332"/>
          </a:xfrm>
          <a:prstGeom prst="rect">
            <a:avLst/>
          </a:prstGeom>
          <a:noFill/>
        </p:spPr>
        <p:txBody>
          <a:bodyPr wrap="square" rtlCol="0">
            <a:spAutoFit/>
          </a:bodyPr>
          <a:lstStyle/>
          <a:p>
            <a:pPr algn="ctr"/>
            <a:r>
              <a:rPr lang="en-US" dirty="0">
                <a:hlinkClick r:id="rId3" action="ppaction://hlinksldjump"/>
              </a:rPr>
              <a:t>Back to List</a:t>
            </a:r>
            <a:endParaRPr lang="en-US" dirty="0"/>
          </a:p>
        </p:txBody>
      </p:sp>
    </p:spTree>
    <p:extLst>
      <p:ext uri="{BB962C8B-B14F-4D97-AF65-F5344CB8AC3E}">
        <p14:creationId xmlns:p14="http://schemas.microsoft.com/office/powerpoint/2010/main" val="1407712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6BEAD4-EED5-D89C-CCEE-4EEBA165C796}"/>
              </a:ext>
            </a:extLst>
          </p:cNvPr>
          <p:cNvPicPr>
            <a:picLocks noChangeAspect="1"/>
          </p:cNvPicPr>
          <p:nvPr/>
        </p:nvPicPr>
        <p:blipFill>
          <a:blip r:embed="rId2"/>
          <a:stretch>
            <a:fillRect/>
          </a:stretch>
        </p:blipFill>
        <p:spPr>
          <a:xfrm>
            <a:off x="604009" y="2314047"/>
            <a:ext cx="11038798" cy="3778780"/>
          </a:xfrm>
          <a:prstGeom prst="rect">
            <a:avLst/>
          </a:prstGeom>
        </p:spPr>
      </p:pic>
      <p:sp>
        <p:nvSpPr>
          <p:cNvPr id="2" name="TextBox 1">
            <a:extLst>
              <a:ext uri="{FF2B5EF4-FFF2-40B4-BE49-F238E27FC236}">
                <a16:creationId xmlns:a16="http://schemas.microsoft.com/office/drawing/2014/main" id="{EAFD4181-B71A-4A13-8DF9-FC270AA73E13}"/>
              </a:ext>
            </a:extLst>
          </p:cNvPr>
          <p:cNvSpPr txBox="1"/>
          <p:nvPr/>
        </p:nvSpPr>
        <p:spPr>
          <a:xfrm>
            <a:off x="2193469" y="230119"/>
            <a:ext cx="7805058" cy="646331"/>
          </a:xfrm>
          <a:prstGeom prst="rect">
            <a:avLst/>
          </a:prstGeom>
          <a:noFill/>
        </p:spPr>
        <p:txBody>
          <a:bodyPr wrap="square" rtlCol="0">
            <a:spAutoFit/>
          </a:bodyPr>
          <a:lstStyle/>
          <a:p>
            <a:pPr algn="ctr"/>
            <a:r>
              <a:rPr lang="en-US" sz="3600" b="1" dirty="0">
                <a:solidFill>
                  <a:schemeClr val="accent1"/>
                </a:solidFill>
              </a:rPr>
              <a:t>Calendar of Events</a:t>
            </a:r>
          </a:p>
        </p:txBody>
      </p:sp>
      <p:sp>
        <p:nvSpPr>
          <p:cNvPr id="3" name="TextBox 2">
            <a:extLst>
              <a:ext uri="{FF2B5EF4-FFF2-40B4-BE49-F238E27FC236}">
                <a16:creationId xmlns:a16="http://schemas.microsoft.com/office/drawing/2014/main" id="{81AC0866-B3FF-4009-91F2-B208EFFE66CE}"/>
              </a:ext>
            </a:extLst>
          </p:cNvPr>
          <p:cNvSpPr txBox="1"/>
          <p:nvPr/>
        </p:nvSpPr>
        <p:spPr>
          <a:xfrm>
            <a:off x="2738922" y="995084"/>
            <a:ext cx="6768972" cy="1200329"/>
          </a:xfrm>
          <a:prstGeom prst="rect">
            <a:avLst/>
          </a:prstGeom>
          <a:noFill/>
        </p:spPr>
        <p:txBody>
          <a:bodyPr wrap="square">
            <a:spAutoFit/>
          </a:bodyPr>
          <a:lstStyle/>
          <a:p>
            <a:pPr algn="ctr"/>
            <a:r>
              <a:rPr lang="en-US" dirty="0"/>
              <a:t>Contains all events on the CUPA-HR radar, including webinars, workshops, conferences and chapter events. Filter by event type and navigate to each event’s page for further information and registration. </a:t>
            </a:r>
            <a:r>
              <a:rPr lang="en-US" b="1" dirty="0"/>
              <a:t>Access</a:t>
            </a:r>
            <a:r>
              <a:rPr lang="en-US" dirty="0"/>
              <a:t> from the </a:t>
            </a:r>
            <a:r>
              <a:rPr lang="en-US" b="1" dirty="0"/>
              <a:t>Main Menu</a:t>
            </a:r>
            <a:r>
              <a:rPr lang="en-US" dirty="0"/>
              <a:t> under </a:t>
            </a:r>
            <a:r>
              <a:rPr lang="en-US" b="1" dirty="0"/>
              <a:t>Events</a:t>
            </a:r>
            <a:r>
              <a:rPr lang="en-US" dirty="0"/>
              <a:t>. </a:t>
            </a:r>
          </a:p>
        </p:txBody>
      </p:sp>
      <p:sp>
        <p:nvSpPr>
          <p:cNvPr id="9" name="Oval 8">
            <a:extLst>
              <a:ext uri="{FF2B5EF4-FFF2-40B4-BE49-F238E27FC236}">
                <a16:creationId xmlns:a16="http://schemas.microsoft.com/office/drawing/2014/main" id="{A893E1D1-CF2C-4808-A366-A5798BCF44BE}"/>
              </a:ext>
            </a:extLst>
          </p:cNvPr>
          <p:cNvSpPr/>
          <p:nvPr/>
        </p:nvSpPr>
        <p:spPr>
          <a:xfrm>
            <a:off x="9486122" y="3951515"/>
            <a:ext cx="1116564" cy="78377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3236506C-CDCE-4F79-A53A-18AE0B92B429}"/>
              </a:ext>
            </a:extLst>
          </p:cNvPr>
          <p:cNvCxnSpPr>
            <a:cxnSpLocks/>
          </p:cNvCxnSpPr>
          <p:nvPr/>
        </p:nvCxnSpPr>
        <p:spPr>
          <a:xfrm>
            <a:off x="7454096" y="3113590"/>
            <a:ext cx="2032026" cy="979439"/>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hlinkClick r:id="rId3" action="ppaction://hlinksldjump"/>
            <a:extLst>
              <a:ext uri="{FF2B5EF4-FFF2-40B4-BE49-F238E27FC236}">
                <a16:creationId xmlns:a16="http://schemas.microsoft.com/office/drawing/2014/main" id="{FEB947F2-29D6-4D2E-8271-E26204514706}"/>
              </a:ext>
            </a:extLst>
          </p:cNvPr>
          <p:cNvSpPr txBox="1"/>
          <p:nvPr/>
        </p:nvSpPr>
        <p:spPr>
          <a:xfrm>
            <a:off x="10263674" y="6324208"/>
            <a:ext cx="1576873" cy="369332"/>
          </a:xfrm>
          <a:prstGeom prst="rect">
            <a:avLst/>
          </a:prstGeom>
          <a:noFill/>
        </p:spPr>
        <p:txBody>
          <a:bodyPr wrap="square" rtlCol="0">
            <a:spAutoFit/>
          </a:bodyPr>
          <a:lstStyle/>
          <a:p>
            <a:pPr algn="ctr"/>
            <a:r>
              <a:rPr lang="en-US" dirty="0">
                <a:hlinkClick r:id="rId3" action="ppaction://hlinksldjump"/>
              </a:rPr>
              <a:t>Back to List</a:t>
            </a:r>
            <a:endParaRPr lang="en-US" dirty="0"/>
          </a:p>
        </p:txBody>
      </p:sp>
    </p:spTree>
    <p:extLst>
      <p:ext uri="{BB962C8B-B14F-4D97-AF65-F5344CB8AC3E}">
        <p14:creationId xmlns:p14="http://schemas.microsoft.com/office/powerpoint/2010/main" val="3333860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TotalTime>
  <Words>1036</Words>
  <Application>Microsoft Office PowerPoint</Application>
  <PresentationFormat>Widescreen</PresentationFormat>
  <Paragraphs>132</Paragraphs>
  <Slides>21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Lakyn Whaley</dc:creator>
  <cp:lastModifiedBy>Lakyn Whaley</cp:lastModifiedBy>
  <cp:revision>150</cp:revision>
  <dcterms:created xsi:type="dcterms:W3CDTF">2021-01-13T16:20:35Z</dcterms:created>
  <dcterms:modified xsi:type="dcterms:W3CDTF">2023-06-23T12:10:13Z</dcterms:modified>
</cp:coreProperties>
</file>